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256" r:id="rId2"/>
    <p:sldId id="292" r:id="rId3"/>
    <p:sldId id="257" r:id="rId4"/>
    <p:sldId id="295" r:id="rId5"/>
    <p:sldId id="288" r:id="rId6"/>
    <p:sldId id="294" r:id="rId7"/>
    <p:sldId id="300" r:id="rId8"/>
    <p:sldId id="287" r:id="rId9"/>
    <p:sldId id="290" r:id="rId10"/>
    <p:sldId id="297" r:id="rId11"/>
    <p:sldId id="291" r:id="rId12"/>
    <p:sldId id="298" r:id="rId13"/>
    <p:sldId id="299" r:id="rId14"/>
    <p:sldId id="302" r:id="rId15"/>
    <p:sldId id="301" r:id="rId16"/>
    <p:sldId id="293" r:id="rId17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cs-cz" sz="1800" b="0" i="0" u="none" strike="noStrike" kern="1" cap="none" spc="0" baseline="0">
        <a:solidFill>
          <a:schemeClr val="tx1"/>
        </a:solidFill>
        <a:effectLst/>
        <a:latin typeface="Arial" pitchFamily="1" charset="0"/>
        <a:ea typeface="Arial" pitchFamily="1" charset="0"/>
        <a:cs typeface="Arial" pitchFamily="1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662113716" val="1050" rev64="64" revOS="1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662113716" val="0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662113716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" d="100"/>
        <a:sy n="14" d="100"/>
      </p:scale>
      <p:origin x="0" y="0"/>
    </p:cViewPr>
  </p:sorterViewPr>
  <p:notesViewPr>
    <p:cSldViewPr snapToGrid="0">
      <p:cViewPr>
        <p:scale>
          <a:sx n="65" d="100"/>
          <a:sy n="65" d="100"/>
        </p:scale>
        <p:origin x="380" y="28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M6XAAX///8BAAAAAAAAAAAAAAAAAAAAAAAAAAAAAAAAAAAAAAAAAAAAAAACf39/AH9/fwPMzMwAwMD/AH9/fwAAAAAAAAAAAAAAAAD///8AAAAAACEAAAAYAAAAFAAAAOo9AAABIgAAB0kAAP8o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064750" y="5527675"/>
            <a:ext cx="1806575" cy="11366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Ovál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gAAAA0AAAAAkAAAAEgAAACQAAAASAAAAAAAAAABAAAAAAAAAAEAAABQAAAAAAAAAAAA8D8AAAAAAADwPwAAAAAAAOA/AAAAAAAA4D8AAAAAAADgPwAAAAAAAOA/AAAAAAAA4D8AAAAAAADgPwAAAAAAAOA/AAAAAAAA4D8CAAAAjAAAAAEAAAAAAAAAAEa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EagAP///wEAAAAAAAAAAAAAAAAAAAAAAAAAAAAAAAAAAAAAAAAAAAAAAAJ/f38Af39/A8zMzADAwP8Af39/AAAAAAAAAAAAAAAAAAAAAAAAAAAAIQAAABgAAAAUAAAAqAUAAOICAAAVKgAATycAABAAAAAmAAAACAAAAP//////////MAAAABQAAAAAAAAA/Er//wS1AAD8Sv//BLUAAA=="/>
              </a:ext>
            </a:extLst>
          </p:cNvSpPr>
          <p:nvPr/>
        </p:nvSpPr>
        <p:spPr>
          <a:xfrm>
            <a:off x="919480" y="468630"/>
            <a:ext cx="5921375" cy="5921375"/>
          </a:xfrm>
          <a:prstGeom prst="ellipse">
            <a:avLst/>
          </a:prstGeom>
          <a:solidFill>
            <a:srgbClr val="0046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Nadpis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EgAAAAA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pwUAALoJAACgQQAA2yEAABAAAAAmAAAACAAAAL2RAAAAAAAAMAAAABQAAAAAAAAAAAD//wAAAQAAAP//AAABAA=="/>
              </a:ext>
            </a:extLst>
          </p:cNvSpPr>
          <p:nvPr>
            <p:ph type="ctrTitle"/>
          </p:nvPr>
        </p:nvSpPr>
        <p:spPr>
          <a:xfrm>
            <a:off x="918845" y="1581150"/>
            <a:ext cx="9749155" cy="3922395"/>
          </a:xfrm>
          <a:prstGeom prst="rect">
            <a:avLst/>
          </a:prstGeom>
        </p:spPr>
        <p:txBody>
          <a:bodyPr vert="horz" wrap="square" lIns="0" tIns="45720" rIns="0" bIns="45720" numCol="1" spcCol="215900" anchor="ctr">
            <a:prstTxWarp prst="textNoShape">
              <a:avLst/>
            </a:prstTxWarp>
          </a:bodyPr>
          <a:lstStyle>
            <a:lvl1pPr algn="l">
              <a:defRPr lang="cs-cz" sz="5000" b="1" cap="none">
                <a:solidFill>
                  <a:schemeClr val="tx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Click to edit Master title style</a:t>
            </a:r>
          </a:p>
        </p:txBody>
      </p:sp>
      <p:sp>
        <p:nvSpPr>
          <p:cNvPr id="5" name="Zástupný symbol pro datum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TgAAAgCAABHSAAAugkAABAAAAAmAAAACAAAAAGBAAAAAAAAMAAAABQAAAAAAAAAAAD//wAAAQAAAP//AAABAA=="/>
              </a:ext>
            </a:extLst>
          </p:cNvSpPr>
          <p:nvPr>
            <p:ph type="dt" sz="half" idx="10"/>
          </p:nvPr>
        </p:nvSpPr>
        <p:spPr>
          <a:xfrm>
            <a:off x="9147175" y="330200"/>
            <a:ext cx="2602230" cy="1250950"/>
          </a:xfrm>
          <a:prstGeom prst="rect">
            <a:avLst/>
          </a:prstGeom>
        </p:spPr>
        <p:txBody>
          <a:bodyPr/>
          <a:lstStyle>
            <a:lvl1pPr algn="r">
              <a:spcBef>
                <a:spcPts val="0"/>
              </a:spcBef>
              <a:spcAft>
                <a:spcPts val="0"/>
              </a:spcAft>
              <a:defRPr lang="cs-cz" sz="2000" b="1" cap="none">
                <a:solidFill>
                  <a:schemeClr val="tx1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44F75435-7BA9-A2A2-E74F-8DF71A0111D8}" type="datetime1">
              <a:t>07.10.2022</a:t>
            </a:fld>
            <a:endParaRPr/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obsah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GIHAABiJQAAUCQAABAAAAAmAAAACAAAAD2RAAAAAAAAMAAAABQAAAAAAAAAAAD//wAAAQAAAP//AAABAA=="/>
              </a:ext>
            </a:extLst>
          </p:cNvSpPr>
          <p:nvPr>
            <p:ph idx="1"/>
          </p:nvPr>
        </p:nvSpPr>
        <p:spPr>
          <a:xfrm>
            <a:off x="885825" y="1200150"/>
            <a:ext cx="5191125" cy="470281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4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5" name="SlideText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iYAAGIHAAANSAAAUCQAABAAAAAmAAAACAAAAD2RAAAAAAAAMAAAABQAAAAAAAAAAAD//wAAAQAAAP//AAABAA=="/>
              </a:ext>
            </a:extLst>
          </p:cNvSpPr>
          <p:nvPr>
            <p:ph idx="15"/>
          </p:nvPr>
        </p:nvSpPr>
        <p:spPr>
          <a:xfrm>
            <a:off x="6305550" y="1200150"/>
            <a:ext cx="5407025" cy="470281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6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6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7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7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6E697EAF-E183-3C88-CDD1-17DD309F3B42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HoKAAAWJgAAiw8AABAAAAAmAAAACAAAAD2RAAAAAAAAMAAAABQAAAAAAAAAAAD//wAAAQAAAP//AAABAA=="/>
              </a:ext>
            </a:extLst>
          </p:cNvSpPr>
          <p:nvPr>
            <p:ph idx="1"/>
          </p:nvPr>
        </p:nvSpPr>
        <p:spPr>
          <a:xfrm>
            <a:off x="885825" y="1703070"/>
            <a:ext cx="5305425" cy="82359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marL="0" indent="0">
              <a:buNone/>
              <a:defRPr lang="cs-cz" sz="2400" b="1" cap="none"/>
            </a:lvl1pPr>
            <a:lvl2pPr marL="457200" indent="0">
              <a:buNone/>
              <a:defRPr lang="cs-cz" sz="2000" b="1" cap="none"/>
            </a:lvl2pPr>
            <a:lvl3pPr marL="914400" indent="0">
              <a:buNone/>
              <a:defRPr lang="cs-cz" sz="1800" b="1" cap="none"/>
            </a:lvl3pPr>
            <a:lvl4pPr marL="1371600" indent="0">
              <a:buNone/>
              <a:defRPr lang="cs-cz" sz="1600" b="1" cap="none"/>
            </a:lvl4pPr>
            <a:lvl5pPr marL="1828800" indent="0">
              <a:buNone/>
              <a:defRPr lang="cs-cz" sz="1600" b="1" cap="none"/>
            </a:lvl5pPr>
            <a:lvl6pPr marL="2286000" indent="0">
              <a:buNone/>
              <a:defRPr lang="cs-cz" sz="1600" b="1" cap="none"/>
            </a:lvl6pPr>
            <a:lvl7pPr marL="2743200" indent="0">
              <a:buNone/>
              <a:defRPr lang="cs-cz" sz="1600" b="1" cap="none"/>
            </a:lvl7pPr>
            <a:lvl8pPr marL="3200400" indent="0">
              <a:buNone/>
              <a:defRPr lang="cs-cz" sz="1600" b="1" cap="none"/>
            </a:lvl8pPr>
            <a:lvl9pPr marL="3657600" indent="0">
              <a:buNone/>
              <a:defRPr lang="cs-cz" sz="1600" b="1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4" name="SlideText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IsPAAAWJgAA3SUAABAAAAAmAAAACAAAAD2RAAAAAAAAMAAAABQAAAAAAAAAAAD//wAAAQAAAP//AAABAA=="/>
              </a:ext>
            </a:extLst>
          </p:cNvSpPr>
          <p:nvPr>
            <p:ph idx="2"/>
          </p:nvPr>
        </p:nvSpPr>
        <p:spPr>
          <a:xfrm>
            <a:off x="885825" y="2526665"/>
            <a:ext cx="5305425" cy="362839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5" name="Zástupný symbol pro text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CcAAHoKAAANSAAAiw8AABAAAAAmAAAACAAAAD2RAAAAAAAAMAAAABQAAAAAAAAAAAD//wAAAQAAAP//AAABAA=="/>
              </a:ext>
            </a:extLst>
          </p:cNvSpPr>
          <p:nvPr>
            <p:ph idx="3"/>
          </p:nvPr>
        </p:nvSpPr>
        <p:spPr>
          <a:xfrm>
            <a:off x="6451600" y="1703070"/>
            <a:ext cx="5260975" cy="82359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marL="0" indent="0">
              <a:buNone/>
              <a:defRPr lang="cs-cz" sz="2400" b="1" cap="none"/>
            </a:lvl1pPr>
            <a:lvl2pPr marL="457200" indent="0">
              <a:buNone/>
              <a:defRPr lang="cs-cz" sz="2000" b="1" cap="none"/>
            </a:lvl2pPr>
            <a:lvl3pPr marL="914400" indent="0">
              <a:buNone/>
              <a:defRPr lang="cs-cz" sz="1800" b="1" cap="none"/>
            </a:lvl3pPr>
            <a:lvl4pPr marL="1371600" indent="0">
              <a:buNone/>
              <a:defRPr lang="cs-cz" sz="1600" b="1" cap="none"/>
            </a:lvl4pPr>
            <a:lvl5pPr marL="1828800" indent="0">
              <a:buNone/>
              <a:defRPr lang="cs-cz" sz="1600" b="1" cap="none"/>
            </a:lvl5pPr>
            <a:lvl6pPr marL="2286000" indent="0">
              <a:buNone/>
              <a:defRPr lang="cs-cz" sz="1600" b="1" cap="none"/>
            </a:lvl6pPr>
            <a:lvl7pPr marL="2743200" indent="0">
              <a:buNone/>
              <a:defRPr lang="cs-cz" sz="1600" b="1" cap="none"/>
            </a:lvl7pPr>
            <a:lvl8pPr marL="3200400" indent="0">
              <a:buNone/>
              <a:defRPr lang="cs-cz" sz="1600" b="1" cap="none"/>
            </a:lvl8pPr>
            <a:lvl9pPr marL="3657600" indent="0">
              <a:buNone/>
              <a:defRPr lang="cs-cz" sz="1600" b="1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6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jwk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113474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7" name="Zástupný symbol pro obsah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CcAAIsPAAANSAAA3SUAABAAAAAmAAAACAAAAD2RAAAAAAAAMAAAABQAAAAAAAAAAAD//wAAAQAAAP//AAABAA=="/>
              </a:ext>
            </a:extLst>
          </p:cNvSpPr>
          <p:nvPr>
            <p:ph idx="15"/>
          </p:nvPr>
        </p:nvSpPr>
        <p:spPr>
          <a:xfrm>
            <a:off x="6451600" y="2526665"/>
            <a:ext cx="5260975" cy="362839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8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6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9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7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28A4BE51-1FC5-F148-8B1C-E91DF0527DBC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Object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OgIAAC7JgAANSUAABAAAAAmAAAACAAAAAGBAAAAAAAAMAAAABQAAAAAAAAAAAD//wAAAQAAAP//AAABAA=="/>
              </a:ext>
            </a:extLst>
          </p:cNvSpPr>
          <p:nvPr>
            <p:ph type="chart" sz="quarter" idx="13"/>
          </p:nvPr>
        </p:nvSpPr>
        <p:spPr>
          <a:xfrm>
            <a:off x="885825" y="1447800"/>
            <a:ext cx="5410200" cy="4600575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chart</a:t>
            </a:r>
          </a:p>
        </p:txBody>
      </p:sp>
      <p:sp>
        <p:nvSpPr>
          <p:cNvPr id="4" name="Zástupný symbol pro graf 9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IygAAOgIAAC3SAAANSUAABAAAAAmAAAACAAAAAGBAAAAAAAAMAAAABQAAAAAAAAAAAD//wAAAQAAAP//AAABAA=="/>
              </a:ext>
            </a:extLst>
          </p:cNvSpPr>
          <p:nvPr>
            <p:ph type="chart" sz="quarter" idx="14"/>
          </p:nvPr>
        </p:nvSpPr>
        <p:spPr>
          <a:xfrm>
            <a:off x="6524625" y="1447800"/>
            <a:ext cx="5295900" cy="4600575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chart</a:t>
            </a:r>
          </a:p>
        </p:txBody>
      </p:sp>
      <p:sp>
        <p:nvSpPr>
          <p:cNvPr id="5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C3SAAAYwYAABAAAAAmAAAACAAAAD2RAAAAAAAAMAAAABQAAAAAAAAAAAD//wAAAQAAAP//AAABAA=="/>
              </a:ext>
            </a:extLst>
          </p:cNvSpPr>
          <p:nvPr>
            <p:ph idx="15"/>
          </p:nvPr>
        </p:nvSpPr>
        <p:spPr>
          <a:xfrm>
            <a:off x="885825" y="419100"/>
            <a:ext cx="1093470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6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6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7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7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1C4816B2-FCF1-1DE0-BFF0-0AB558BE495F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ředělová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AEa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EagAAAAAAEAAAAAAAAAAAAAAAAAAAAAAAAAAAAAAAAAAAAAAAAAAAAAAAJ/f38AAAAAA8zMzADAwP8Af39/AAAAAAAAAAAAAAAAAAAAAAAAAAAAIQAAABgAAAAUAAAAAAAAAAAAAAAASw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Obdélník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AAAAAAAAAAAAAAAAAAAAAAAAAAAAAAAAAAAAAAAAAAAJ/f38AAAAAA8zMzADAwP8Af39/AAAAAAAAAAAAAAAAAAAAAAAAAAAAIQAAABgAAAAUAAAAAAAAAAAAAADYAg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46228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EIJAAC3SAAAsiA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4400" b="1" cap="none">
                <a:solidFill>
                  <a:schemeClr val="bg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ředělová stránk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f39/Cv///wgAAAAAAAAAAAAAAAAAAAAAAAAAAAAAAAAAAAAAeAAAAAEAAABAAAAAAAAAAAAAAABaAAAAAAAAAAAAAAAAAAAAAAAAAAAAAAAAAAAAAAAAAAAAAAAAAAAAAAAAAAAAAAAAAAAAAAAAAAAAAAAAAAAAAAAAAAAAAAAAAAAAFAAAADwAAAABAAAAAAAAAJlwAAAU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wAAAAEAAAAAAAAAAAAAAAAAAAAAAAAAAAAAAAAAAAAAAAAAAJlwAAB/f38AAAAAA8zMzADAwP8Af39/AAAAAAAAAAAAAAAAAAAAAAAAAAAAIQAAABgAAAAUAAAAAAAAAAAAAAAASw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solidFill>
              <a:srgbClr val="9970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Obdélník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AAAAAAAAAAAAAAAAAAAAAAAAAAAAAAAAAAAAAAAAAAAJ/f38AAAAAA8zMzADAwP8Af39/AAAAAAAAAAAAAAAAAAAAAAAAAAAAIQAAABgAAAAUAAAAAAAAAAAAAADYAg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46228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EIJAAC3SAAAsiA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4400" b="1" cap="none">
                <a:solidFill>
                  <a:schemeClr val="bg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obrázek 1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EMIAAD1KAAAniUAABAAAAAmAAAACAAAAAGBAAAAAAAAMAAAABQAAAAAAAAAAAD//wAAAQAAAP//AAABAA=="/>
              </a:ext>
            </a:extLst>
          </p:cNvSpPr>
          <p:nvPr>
            <p:ph type="pic" sz="quarter" idx="13"/>
          </p:nvPr>
        </p:nvSpPr>
        <p:spPr>
          <a:xfrm>
            <a:off x="885825" y="1343025"/>
            <a:ext cx="5772150" cy="4772025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picture</a:t>
            </a:r>
          </a:p>
        </p:txBody>
      </p:sp>
      <p:sp>
        <p:nvSpPr>
          <p:cNvPr id="4" name="Zástupný symbol pro obrázek 1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5SkAAEMIAAANSAAAzBUAABAAAAAmAAAACAAAAAGBAAAAAAAAMAAAABQAAAAAAAAAAAD//wAAAQAAAP//AAABAA=="/>
              </a:ext>
            </a:extLst>
          </p:cNvSpPr>
          <p:nvPr>
            <p:ph type="pic" sz="quarter" idx="14"/>
          </p:nvPr>
        </p:nvSpPr>
        <p:spPr>
          <a:xfrm>
            <a:off x="6810375" y="1343025"/>
            <a:ext cx="4902200" cy="2200275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picture</a:t>
            </a:r>
          </a:p>
        </p:txBody>
      </p:sp>
      <p:sp>
        <p:nvSpPr>
          <p:cNvPr id="5" name="Object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5SkAAPEWAAC+QQAAviMAABAAAAAmAAAACAAAAAGBAAAAAAAAMAAAABQAAAAAAAAAAAD//wAAAQAAAP//AAABAA=="/>
              </a:ext>
            </a:extLst>
          </p:cNvSpPr>
          <p:nvPr>
            <p:ph type="pic" sz="quarter" idx="15"/>
          </p:nvPr>
        </p:nvSpPr>
        <p:spPr>
          <a:xfrm>
            <a:off x="6810375" y="3729355"/>
            <a:ext cx="3876675" cy="2080895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picture</a:t>
            </a:r>
          </a:p>
        </p:txBody>
      </p:sp>
      <p:sp>
        <p:nvSpPr>
          <p:cNvPr id="6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6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7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7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8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8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4EC1103A-74A3-94E6-ED79-82B35E371BD7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Oo9AAAJIgAAB0kAAAc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064750" y="5532755"/>
            <a:ext cx="1806575" cy="11366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H4JAAC3SAAA2yEAABAAAAAmAAAACAAAAD2RAAAAAAAAMAAAABQAAAAAAAAAAAD//wAAAQAAAP//AAABAA=="/>
              </a:ext>
            </a:extLst>
          </p:cNvSpPr>
          <p:nvPr>
            <p:ph idx="15"/>
          </p:nvPr>
        </p:nvSpPr>
        <p:spPr>
          <a:xfrm>
            <a:off x="885825" y="1543050"/>
            <a:ext cx="10934700" cy="396049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44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Oo9AAABIgAAB0kAAP8o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064750" y="5527675"/>
            <a:ext cx="1806575" cy="11366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Ovál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gAAAA0AAAAAkAAAAEgAAACQAAAASAAAAAAAAAABAAAAAAAAAAEAAABQAAAAAAAAAAAA8D8AAAAAAADw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BAAAAAAAAAABGoAAe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BGoAB/f38AAAAAA8zMzADAwP8Af39/AAAAAAAAAAAAAAAAAAAAAAAAAAAAIQAAABgAAAAUAAAAqAUAAOICAAAVKgAATycAABAAAAAmAAAACAAAAP//////////MAAAABQAAAAAAAAA/Er//wS1AAD8Sv//BLUAAA=="/>
              </a:ext>
            </a:extLst>
          </p:cNvSpPr>
          <p:nvPr/>
        </p:nvSpPr>
        <p:spPr>
          <a:xfrm>
            <a:off x="919480" y="468630"/>
            <a:ext cx="5921375" cy="5921375"/>
          </a:xfrm>
          <a:prstGeom prst="ellipse">
            <a:avLst/>
          </a:prstGeom>
          <a:noFill/>
          <a:ln w="19050" cap="flat" cmpd="sng" algn="ctr">
            <a:solidFill>
              <a:srgbClr val="0046A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Nadpis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EgAAAAA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pwUAALoJAACgQQAA2yEAABAAAAAmAAAACAAAAL2RAAAAAAAAMAAAABQAAAAAAAAAAAD//wAAAQAAAP//AAABAA=="/>
              </a:ext>
            </a:extLst>
          </p:cNvSpPr>
          <p:nvPr>
            <p:ph type="ctrTitle"/>
          </p:nvPr>
        </p:nvSpPr>
        <p:spPr>
          <a:xfrm>
            <a:off x="918845" y="1581150"/>
            <a:ext cx="9749155" cy="3922395"/>
          </a:xfrm>
          <a:prstGeom prst="rect">
            <a:avLst/>
          </a:prstGeom>
        </p:spPr>
        <p:txBody>
          <a:bodyPr vert="horz" wrap="square" lIns="0" tIns="45720" rIns="0" bIns="45720" numCol="1" spcCol="215900" anchor="ctr">
            <a:prstTxWarp prst="textNoShape">
              <a:avLst/>
            </a:prstTxWarp>
          </a:bodyPr>
          <a:lstStyle>
            <a:lvl1pPr algn="l">
              <a:defRPr lang="cs-cz" sz="5000" b="1" cap="none">
                <a:solidFill>
                  <a:schemeClr val="tx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Click to edit Master title style</a:t>
            </a:r>
          </a:p>
        </p:txBody>
      </p:sp>
      <p:sp>
        <p:nvSpPr>
          <p:cNvPr id="5" name="Zástupný symbol pro datum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TgAAAgCAABHSAAAugkAABAAAAAmAAAACAAAAAGBAAAAAAAAMAAAABQAAAAAAAAAAAD//wAAAQAAAP//AAABAA=="/>
              </a:ext>
            </a:extLst>
          </p:cNvSpPr>
          <p:nvPr>
            <p:ph type="dt" sz="half" idx="10"/>
          </p:nvPr>
        </p:nvSpPr>
        <p:spPr>
          <a:xfrm>
            <a:off x="9147175" y="330200"/>
            <a:ext cx="2602230" cy="1250950"/>
          </a:xfrm>
          <a:prstGeom prst="rect">
            <a:avLst/>
          </a:prstGeom>
        </p:spPr>
        <p:txBody>
          <a:bodyPr/>
          <a:lstStyle>
            <a:lvl1pPr algn="r">
              <a:spcBef>
                <a:spcPts val="0"/>
              </a:spcBef>
              <a:spcAft>
                <a:spcPts val="0"/>
              </a:spcAft>
              <a:defRPr lang="cs-cz" sz="2000" b="1" cap="none">
                <a:solidFill>
                  <a:schemeClr val="tx1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4E01C577-39A3-5433-EDB9-CF668BF71B9A}" type="datetime1">
              <a:t>07.10.2022</a:t>
            </a:fld>
            <a:endParaRPr/>
          </a:p>
        </p:txBody>
      </p:sp>
    </p:spTree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AEa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EagAAAAAAEAAAAAAAAAAAAAAAAAAAAAAAAAAAAAAAAAAAAAAAAAAAAAAAJ/f38AAAAAA8zMzADAwP8Af39/AAAAAAAAAAAAAAAAAAAAAAAAAAAAIQAAABgAAAAUAAAAAAAAAAAAAAAASw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" name="Obrázek 3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OA9AAD1IQAAGUkAAAQ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5520055"/>
            <a:ext cx="1824355" cy="114744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Obdélník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P//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AAAAAAAAAAAAAAAAAAAAAAAAAAAAAAAAAAAAAAAAAAAJ/f38AAAAAA8zMzADAwP8Af39/AAAAAAAAAAAAAAAAAAAAAAAAAAAAIQAAABgAAAAUAAAAAAAAAAAAAADYAg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46228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Ovál 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gAAAA0AAAAAkAAAAEgAAACQAAAASAAAAAAAAAABAAAAAAAAAAEAAABQAAAAAAAAAAAA8D8AAAAAAADw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AAAAAAAAAAAAAAAAAAAAAAAAAAAAAAAAAAAAAAAAAAAJ/f38AAAAAA8zMzADAwP8Af39/AAAAAAAAAAAAAAAAAAAAAAAAAAAAIQAAABgAAAAUAAAAqAUAAOICAAAVKgAATycAABAAAAAmAAAACAAAAP//////////MAAAABQAAAAAAAAA/Er//wS1AAD8Sv//BLUAAA=="/>
              </a:ext>
            </a:extLst>
          </p:cNvSpPr>
          <p:nvPr/>
        </p:nvSpPr>
        <p:spPr>
          <a:xfrm>
            <a:off x="919480" y="468630"/>
            <a:ext cx="5921375" cy="592137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Nadpis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EgAAAAA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pwUAALoJAACgQQAA2yEAABAAAAAmAAAACAAAAL2RAAAAAAAAMAAAABQAAAAAAAAAAAD//wAAAQAAAP//AAABAA=="/>
              </a:ext>
            </a:extLst>
          </p:cNvSpPr>
          <p:nvPr>
            <p:ph type="ctrTitle"/>
          </p:nvPr>
        </p:nvSpPr>
        <p:spPr>
          <a:xfrm>
            <a:off x="918845" y="1581150"/>
            <a:ext cx="9749155" cy="3922395"/>
          </a:xfrm>
          <a:prstGeom prst="rect">
            <a:avLst/>
          </a:prstGeom>
        </p:spPr>
        <p:txBody>
          <a:bodyPr vert="horz" wrap="square" lIns="0" tIns="45720" rIns="0" bIns="45720" numCol="1" spcCol="215900" anchor="ctr">
            <a:prstTxWarp prst="textNoShape">
              <a:avLst/>
            </a:prstTxWarp>
          </a:bodyPr>
          <a:lstStyle>
            <a:lvl1pPr algn="l">
              <a:defRPr lang="cs-cz" sz="5000" b="1" cap="none">
                <a:solidFill>
                  <a:schemeClr val="tx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Click to edit Master title style</a:t>
            </a:r>
          </a:p>
        </p:txBody>
      </p:sp>
      <p:sp>
        <p:nvSpPr>
          <p:cNvPr id="7" name="Zástupný symbol pro datum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TgAAAgCAAANSAAAugkAABAAAAAmAAAACAAAAAGBAAAAAAAAMAAAABQAAAAAAAAAAAD//wAAAQAAAP//AAABAA=="/>
              </a:ext>
            </a:extLst>
          </p:cNvSpPr>
          <p:nvPr>
            <p:ph type="dt" sz="half" idx="10"/>
          </p:nvPr>
        </p:nvSpPr>
        <p:spPr>
          <a:xfrm>
            <a:off x="9147175" y="330200"/>
            <a:ext cx="2565400" cy="1250950"/>
          </a:xfrm>
          <a:prstGeom prst="rect">
            <a:avLst/>
          </a:prstGeom>
        </p:spPr>
        <p:txBody>
          <a:bodyPr/>
          <a:lstStyle>
            <a:lvl1pPr algn="r">
              <a:spcBef>
                <a:spcPts val="0"/>
              </a:spcBef>
              <a:spcAft>
                <a:spcPts val="0"/>
              </a:spcAft>
              <a:defRPr lang="cs-cz" sz="2000" b="1" cap="none">
                <a:solidFill>
                  <a:schemeClr val="bg1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44AABF08-46A9-FF49-E712-B01CF15C11E5}" type="datetime1">
              <a:t>07.10.2022</a:t>
            </a:fld>
            <a:endParaRPr/>
          </a:p>
        </p:txBody>
      </p:sp>
    </p:spTree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C3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93470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adpis a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LxBAAA+JAAAxkgAAMc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685780" y="5891530"/>
            <a:ext cx="1144270" cy="89979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4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5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5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6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78AF20A6-E895-FAD6-DB17-1E836E592D4B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M6XAAX///8BAAAAAAAAAAAAAAAAAAAAAAAAAAAAAAAAAAAAAAAAAAAAAAACf39/AH9/fw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obsah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DIHAAANSAAADCYAABAAAAAmAAAACAAAAD2RAAAAAAAAMAAAABQAAAAAAAAAAAD//wAAAQAAAP//AAABAA=="/>
              </a:ext>
            </a:extLst>
          </p:cNvSpPr>
          <p:nvPr>
            <p:ph idx="1"/>
          </p:nvPr>
        </p:nvSpPr>
        <p:spPr>
          <a:xfrm>
            <a:off x="885825" y="1169670"/>
            <a:ext cx="10826750" cy="501523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4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5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5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6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6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7D1CAAB3-FD90-495C-DEA4-0B09E4EA285E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4" name="Zástupný symbol pro text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FcHAAANSAAAMCYAABAAAAAmAAAACAAAAD2RAAAAAAAAMAAAABQAAAAAAAAAAAD//wAAAQAAAP//AAABAA=="/>
              </a:ext>
            </a:extLst>
          </p:cNvSpPr>
          <p:nvPr>
            <p:ph idx="15"/>
          </p:nvPr>
        </p:nvSpPr>
        <p:spPr>
          <a:xfrm>
            <a:off x="885825" y="1193165"/>
            <a:ext cx="10826750" cy="501459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cap="none">
                <a:solidFill>
                  <a:schemeClr val="tx1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5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6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6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7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1E9FCED2-9CF3-CA38-BD27-6A6D80694B3F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4" name="Zástupný symbol pro obrázek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IAHAAANSAAAMiYAABAAAAAmAAAACAAAAAGBAAAAAAAAMAAAABQAAAAAAAAAAAD//wAAAQAAAP//AAABAA=="/>
              </a:ext>
            </a:extLst>
          </p:cNvSpPr>
          <p:nvPr>
            <p:ph type="pic" sz="quarter" idx="16"/>
          </p:nvPr>
        </p:nvSpPr>
        <p:spPr>
          <a:xfrm>
            <a:off x="885825" y="1219200"/>
            <a:ext cx="10826750" cy="4989830"/>
          </a:xfrm>
          <a:prstGeom prst="rect">
            <a:avLst/>
          </a:prstGeom>
        </p:spPr>
        <p:txBody>
          <a:bodyPr/>
          <a:lstStyle/>
          <a:p>
            <a:pPr>
              <a:defRPr lang="cs-cz"/>
            </a:pPr>
            <a:r>
              <a:rPr cap="none" noProof="1"/>
              <a:t>Click icon to add picture</a:t>
            </a:r>
          </a:p>
        </p:txBody>
      </p:sp>
      <p:sp>
        <p:nvSpPr>
          <p:cNvPr id="5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7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6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8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0DD8CA78-36E0-8D3C-AE60-C069842E5895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Pc/AABUJAAA0EgAAN4p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98125" y="5905500"/>
            <a:ext cx="1438275" cy="90043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Zástupný symbol pro obsah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DIHAAB3LgAADCYAABAAAAAmAAAACAAAAD2RAAAAAAAAMAAAABQAAAAAAAAAAAD//wAAAQAAAP//AAABAA=="/>
              </a:ext>
            </a:extLst>
          </p:cNvSpPr>
          <p:nvPr>
            <p:ph idx="1"/>
          </p:nvPr>
        </p:nvSpPr>
        <p:spPr>
          <a:xfrm>
            <a:off x="885825" y="1169670"/>
            <a:ext cx="6667500" cy="5015230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lang="en-us" cap="none"/>
              <a:t>Edit Master text styles</a:t>
            </a:r>
          </a:p>
          <a:p>
            <a:pPr lvl="1">
              <a:defRPr lang="cs-cz"/>
            </a:pPr>
            <a:r>
              <a:rPr lang="en-us" cap="none"/>
              <a:t>Second level</a:t>
            </a:r>
          </a:p>
          <a:p>
            <a:pPr lvl="2">
              <a:defRPr lang="cs-cz"/>
            </a:pPr>
            <a:r>
              <a:rPr lang="en-us" cap="none"/>
              <a:t>Third level</a:t>
            </a:r>
          </a:p>
          <a:p>
            <a:pPr lvl="3">
              <a:defRPr lang="cs-cz"/>
            </a:pPr>
            <a:r>
              <a:rPr lang="en-us" cap="none"/>
              <a:t>Fourth level</a:t>
            </a:r>
          </a:p>
          <a:p>
            <a:pPr lvl="4">
              <a:defRPr lang="cs-cz"/>
            </a:pPr>
            <a:r>
              <a:rPr lang="en-us" cap="none"/>
              <a:t>Fifth level</a:t>
            </a:r>
          </a:p>
        </p:txBody>
      </p:sp>
      <p:sp>
        <p:nvSpPr>
          <p:cNvPr id="4" name="Zástupný symbol pro obrázek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GzAAADIHAAANSAAA3CMAABAAAAAmAAAACAAAAAGBAAAAAAAAMAAAABQAAAAAAAAAAAD//wAAAQAAAP//AAABAA=="/>
              </a:ext>
            </a:extLst>
          </p:cNvSpPr>
          <p:nvPr>
            <p:ph type="pic" idx="13"/>
          </p:nvPr>
        </p:nvSpPr>
        <p:spPr>
          <a:xfrm>
            <a:off x="7820025" y="1169670"/>
            <a:ext cx="3892550" cy="46596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cs-cz" sz="3200" cap="none"/>
            </a:lvl1pPr>
            <a:lvl2pPr marL="457200" indent="0">
              <a:buNone/>
              <a:defRPr lang="cs-cz" sz="2800" cap="none"/>
            </a:lvl2pPr>
            <a:lvl3pPr marL="914400" indent="0">
              <a:buNone/>
              <a:defRPr lang="cs-cz" sz="2400" cap="none"/>
            </a:lvl3pPr>
            <a:lvl4pPr marL="1371600" indent="0">
              <a:buNone/>
              <a:defRPr lang="cs-cz" sz="2000" cap="none"/>
            </a:lvl4pPr>
            <a:lvl5pPr marL="1828800" indent="0">
              <a:buNone/>
              <a:defRPr lang="cs-cz" sz="2000" cap="none"/>
            </a:lvl5pPr>
            <a:lvl6pPr marL="2286000" indent="0">
              <a:buNone/>
              <a:defRPr lang="cs-cz" sz="2000" cap="none"/>
            </a:lvl6pPr>
            <a:lvl7pPr marL="2743200" indent="0">
              <a:buNone/>
              <a:defRPr lang="cs-cz" sz="2000" cap="none"/>
            </a:lvl7pPr>
            <a:lvl8pPr marL="3200400" indent="0">
              <a:buNone/>
              <a:defRPr lang="cs-cz" sz="2000" cap="none"/>
            </a:lvl8pPr>
            <a:lvl9pPr marL="3657600" indent="0">
              <a:buNone/>
              <a:defRPr lang="cs-cz" sz="2000" cap="none"/>
            </a:lvl9pPr>
          </a:lstStyle>
          <a:p>
            <a:pPr>
              <a:defRPr lang="cs-cz"/>
            </a:pPr>
            <a:r>
              <a:rPr cap="none" noProof="1"/>
              <a:t>Click icon to add picture</a:t>
            </a:r>
          </a:p>
        </p:txBody>
      </p:sp>
      <p:sp>
        <p:nvSpPr>
          <p:cNvPr id="5" name="Zástupný symbol pro text 1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JQCAAANSAAAYwYAABAAAAAmAAAACAAAAD2RAAAAAAAAMAAAABQAAAAAAAAAAAD//wAAAQAAAP//AAABAA=="/>
              </a:ext>
            </a:extLst>
          </p:cNvSpPr>
          <p:nvPr>
            <p:ph idx="14"/>
          </p:nvPr>
        </p:nvSpPr>
        <p:spPr>
          <a:xfrm>
            <a:off x="885825" y="419100"/>
            <a:ext cx="10826750" cy="619125"/>
          </a:xfrm>
          <a:prstGeom prst="rect">
            <a:avLst/>
          </a:prstGeo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lang="en-us" cap="none"/>
              <a:t>Edit Master text styles</a:t>
            </a:r>
          </a:p>
        </p:txBody>
      </p:sp>
      <p:sp>
        <p:nvSpPr>
          <p:cNvPr id="6" name="Zástupný symbol pro zápatí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wAAMMmAAAoMgAAAikAABAAAAAmAAAACAAAAL2RAAAAAAAAMAAAABQAAAAAAAAAAAD//wAAAQAAAP//AAABAA=="/>
              </a:ext>
            </a:extLst>
          </p:cNvSpPr>
          <p:nvPr>
            <p:ph type="ftr" sz="quarter" idx="15"/>
          </p:nvPr>
        </p:nvSpPr>
        <p:spPr>
          <a:xfrm>
            <a:off x="2076450" y="6301105"/>
            <a:ext cx="60769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endParaRPr/>
          </a:p>
        </p:txBody>
      </p:sp>
      <p:sp>
        <p:nvSpPr>
          <p:cNvPr id="7" name="Zástupný symbol pro číslo snímku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wUAAMMmAADlCwAAAikAABAAAAAmAAAACAAAAL2RAAAAAAAAMAAAABQAAAAAAAAAAAD//wAAAQAAAP//AAABAA=="/>
              </a:ext>
            </a:extLst>
          </p:cNvSpPr>
          <p:nvPr>
            <p:ph type="sldNum" sz="quarter" idx="16"/>
          </p:nvPr>
        </p:nvSpPr>
        <p:spPr>
          <a:xfrm>
            <a:off x="885825" y="6301105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  <a:spcAft>
                <a:spcPts val="0"/>
              </a:spcAft>
              <a:defRPr lang="cs-cz" cap="none"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fld id="{22755D04-4ACF-20AB-81CD-BCFE138377E9}" type="slidenum">
              <a:t>‹#›</a:t>
            </a:fld>
            <a:endParaRPr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BAAAAAAAAAAEAAABQAAAAAAAAAAAA4D8AAAAAAADgPwAAAAAAAOA/AAAAAAAA4D8AAAAAAADgPwAAAAAAAOA/AAAAAAAA4D8AAAAAAADgPwAAAAAAAOA/AAAAAAAA4D8CAAAAjAAAAAEAAAAAAAAAAEa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EagAP///wEAAAAAAAAAAAAAAAAAAAAAAAAAAAAAAAAAAAAAAAAAAAAAAAJ/f38Af39/A8zMzADAwP8Af39/AAAAAAAAAAAAAAAAAAAAAAAAAAAAIQAAABgAAAAUAAAAAAAAAAAAAADYAgAAMCoAABAAAAAmAAAACAAAAP//////////MAAAABQAAAAAAAAAAAD//wAAAQAAAP//AAABAA=="/>
              </a:ext>
            </a:extLst>
          </p:cNvSpPr>
          <p:nvPr/>
        </p:nvSpPr>
        <p:spPr>
          <a:xfrm>
            <a:off x="0" y="0"/>
            <a:ext cx="462280" cy="6858000"/>
          </a:xfrm>
          <a:prstGeom prst="rect">
            <a:avLst/>
          </a:prstGeom>
          <a:solidFill>
            <a:srgbClr val="0046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lang="cs-cz" cap="none">
                <a:solidFill>
                  <a:srgbClr val="FFFFFF"/>
                </a:solidFill>
              </a:defRPr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22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</p:sldLayoutIdLs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144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716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8288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  <a:lvl6pPr marL="4572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6pPr>
      <a:lvl7pPr marL="9144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7pPr>
      <a:lvl8pPr marL="13716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8pPr>
      <a:lvl9pPr marL="182880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3200" b="1" i="0" u="none" strike="noStrike" kern="1" cap="none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9pPr>
    </p:titleStyle>
    <p:bodyStyle>
      <a:lvl1pPr marL="0" marR="0" indent="0" algn="l" defTabSz="914400">
        <a:lnSpc>
          <a:spcPct val="100000"/>
        </a:lnSpc>
        <a:spcBef>
          <a:spcPts val="1000"/>
        </a:spcBef>
        <a:spcAft>
          <a:spcPts val="0"/>
        </a:spcAft>
        <a:buNone/>
        <a:tabLst/>
        <a:defRPr lang="cs-cz" sz="24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685800" marR="0" indent="-228600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tx2"/>
        </a:buClr>
        <a:buSzTx/>
        <a:buFont typeface="Arial" pitchFamily="1" charset="0"/>
        <a:buChar char="•"/>
        <a:tabLst/>
        <a:defRPr lang="cs-cz" sz="24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tx2"/>
        </a:buClr>
        <a:buSzTx/>
        <a:buFont typeface="Arial" pitchFamily="1" charset="0"/>
        <a:buChar char="•"/>
        <a:tabLst/>
        <a:defRPr lang="cs-cz" sz="24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tx2"/>
        </a:buClr>
        <a:buSzTx/>
        <a:buFont typeface="Arial" pitchFamily="1" charset="0"/>
        <a:buChar char="•"/>
        <a:tabLst/>
        <a:defRPr lang="cs-cz" sz="24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tx2"/>
        </a:buClr>
        <a:buSzTx/>
        <a:buFont typeface="Arial" pitchFamily="1" charset="0"/>
        <a:buChar char="•"/>
        <a:tabLst/>
        <a:defRPr lang="cs-cz" sz="24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1" charset="0"/>
        <a:buChar char="•"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1" charset="0"/>
        <a:buChar char="•"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1" charset="0"/>
        <a:buChar char="•"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1" charset="0"/>
        <a:buChar char="•"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" cap="none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EgAAAAAAAAASAAAAAAAAAAB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IAYAAJgJAAAYQgAAuiEAABAAAAAmAAAACAAAAD0QAAB/AAAAMAAAABQAAAAAAAAAAAD//wAAAQAAAP//AAABAA=="/>
              </a:ext>
            </a:extLst>
          </p:cNvSpPr>
          <p:nvPr>
            <p:ph type="ctrTitle"/>
          </p:nvPr>
        </p:nvSpPr>
        <p:spPr>
          <a:xfrm>
            <a:off x="1175656" y="1559560"/>
            <a:ext cx="9568543" cy="3498215"/>
          </a:xfrm>
          <a:noFill/>
        </p:spPr>
        <p:txBody>
          <a:bodyPr vert="horz" wrap="square" lIns="0" tIns="45720" rIns="0" bIns="45720" numCol="1" spcCol="215900" anchor="ctr">
            <a:prstTxWarp prst="textNoShape">
              <a:avLst/>
            </a:prstTxWarp>
          </a:bodyPr>
          <a:lstStyle/>
          <a:p>
            <a:pPr>
              <a:defRPr lang="cs-cz"/>
            </a:pPr>
            <a:r>
              <a:rPr dirty="0" err="1"/>
              <a:t>Phishing</a:t>
            </a:r>
            <a:r>
              <a:rPr dirty="0"/>
              <a:t> v herním prostředí</a:t>
            </a:r>
            <a:br>
              <a:rPr dirty="0"/>
            </a:br>
            <a:endParaRPr lang="cs-cz" sz="4000" cap="none" dirty="0">
              <a:solidFill>
                <a:schemeClr val="bg1"/>
              </a:solidFill>
            </a:endParaRPr>
          </a:p>
        </p:txBody>
      </p:sp>
      <p:sp>
        <p:nvSpPr>
          <p:cNvPr id="3" name="TextovéPole 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TiwAAB4hAAAxPAAAUCgAABAgAAAmAAAACAAAAP//////////MAAAABQAAAAAAAAAAAD//wAAAQAAAP//AAABAA=="/>
              </a:ext>
            </a:extLst>
          </p:cNvSpPr>
          <p:nvPr/>
        </p:nvSpPr>
        <p:spPr>
          <a:xfrm>
            <a:off x="7202170" y="5383530"/>
            <a:ext cx="2582545" cy="11696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r">
              <a:defRPr lang="cs-cz"/>
            </a:pPr>
            <a:r>
              <a:rPr lang="cs-cz" sz="1400" cap="none"/>
              <a:t>Tomáš Sochor</a:t>
            </a:r>
          </a:p>
          <a:p>
            <a:pPr algn="r">
              <a:defRPr lang="cs-cz"/>
            </a:pPr>
            <a:r>
              <a:rPr lang="cs-cz" sz="1400" cap="none"/>
              <a:t>Ústav Informatiky</a:t>
            </a:r>
          </a:p>
          <a:p>
            <a:pPr algn="r">
              <a:defRPr lang="cs-cz"/>
            </a:pPr>
            <a:r>
              <a:rPr lang="cs-cz" sz="1400" cap="none"/>
              <a:t>Provozně ekonomická fakulta</a:t>
            </a:r>
          </a:p>
          <a:p>
            <a:pPr algn="r">
              <a:defRPr lang="cs-cz"/>
            </a:pPr>
            <a:r>
              <a:rPr lang="cs-cz" sz="1400" cap="none"/>
              <a:t>Mendelova univerzita v Brně</a:t>
            </a:r>
          </a:p>
        </p:txBody>
      </p:sp>
      <p:pic>
        <p:nvPicPr>
          <p:cNvPr id="4" name="Obrázek 2" descr="logo_ui_100x100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BBAE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M6XAAX///8BAAAAAAAAAAAAAAAAAAAAAAAAAAAAAAAAAAAAAAAAAAAAAAACf39/AH9/fwPMzMwAwMD/AH9/fwAAAAAAAAAAAAAAAAD///8AAAAAACEAAAAYAAAAFAAAALI+AACRHAAAjkQAAG0i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191750" y="4643755"/>
            <a:ext cx="952500" cy="9525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TextovéPole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Ux8AAAsoAADpOwAAUSoAABAgAAAmAAAACAAAAP//////////MAAAABQAAAAAAAAAAAD//wAAAQAAAP//AAABAA=="/>
              </a:ext>
            </a:extLst>
          </p:cNvSpPr>
          <p:nvPr/>
        </p:nvSpPr>
        <p:spPr>
          <a:xfrm>
            <a:off x="5092065" y="6509385"/>
            <a:ext cx="4646930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defRPr lang="cs-cz"/>
            </a:pPr>
            <a:r>
              <a:t>Konference Informatika – Jihlava září 2022</a:t>
            </a:r>
          </a:p>
        </p:txBody>
      </p:sp>
      <p:sp>
        <p:nvSpPr>
          <p:cNvPr id="6" name="TextovéPole 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E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B/f38Af39/A8zMzADAwP8Af39/AAAAAAAAAAAAAAAAAAAAAAAAAAAAIQAAABgAAAAUAAAA6AgAANYWAACyIgAAMBsAABAgAAAmAAAACAAAAP//////////MAAAABQAAAAAAAAAAAD//wAAAQAAAP//AAABAA=="/>
              </a:ext>
            </a:extLst>
          </p:cNvSpPr>
          <p:nvPr/>
        </p:nvSpPr>
        <p:spPr>
          <a:xfrm>
            <a:off x="1447800" y="3712209"/>
            <a:ext cx="4724400" cy="126256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ctr">
              <a:defRPr lang="cs-cz"/>
            </a:pPr>
            <a:r>
              <a:rPr lang="cs-CZ" sz="3200" dirty="0">
                <a:solidFill>
                  <a:schemeClr val="bg1"/>
                </a:solidFill>
              </a:rPr>
              <a:t>V</a:t>
            </a:r>
            <a:r>
              <a:rPr lang="cs-cz" sz="3200" cap="none" dirty="0">
                <a:solidFill>
                  <a:schemeClr val="bg1"/>
                </a:solidFill>
              </a:rPr>
              <a:t>ýuk</a:t>
            </a:r>
            <a:r>
              <a:rPr lang="cs-CZ" sz="3200" cap="none" dirty="0">
                <a:solidFill>
                  <a:schemeClr val="bg1"/>
                </a:solidFill>
              </a:rPr>
              <a:t>ové aplikace</a:t>
            </a:r>
          </a:p>
          <a:p>
            <a:pPr algn="ctr">
              <a:defRPr lang="cs-cz"/>
            </a:pPr>
            <a:r>
              <a:rPr lang="cs-CZ" sz="3200" dirty="0">
                <a:solidFill>
                  <a:schemeClr val="bg1"/>
                </a:solidFill>
              </a:rPr>
              <a:t>bezpečnostního výzkumu</a:t>
            </a:r>
            <a:endParaRPr lang="cs-cz" sz="3200" cap="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tNcRYwEAAAAFAAAA/////wEAAAABAAAAAAAAAAAAAAAAAAAAAAAAAA=="/>
      </p:ext>
    </p:ext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Nabídka obchodní výměny (např. koupě herních předmětů):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Záměna za cizí účet (podobný </a:t>
            </a:r>
            <a:r>
              <a:rPr lang="cs-cz" sz="2000" cap="none" dirty="0" err="1"/>
              <a:t>nick</a:t>
            </a:r>
            <a:r>
              <a:rPr lang="cs-cz" sz="2000" cap="none" dirty="0"/>
              <a:t> jako odkazovaný v nabídce),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Finanční vypořádání mimo </a:t>
            </a:r>
            <a:r>
              <a:rPr lang="cs-cz" sz="2000" cap="none" dirty="0" err="1"/>
              <a:t>Steam</a:t>
            </a:r>
            <a:r>
              <a:rPr lang="cs-cz" sz="2000" cap="none" dirty="0"/>
              <a:t> (běžná měna/ kryptoměna),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Zneužití slabšího zabezpečení </a:t>
            </a:r>
            <a:r>
              <a:rPr lang="cs-cz" sz="2000" cap="none" dirty="0" err="1"/>
              <a:t>Steam</a:t>
            </a:r>
            <a:r>
              <a:rPr lang="cs-cz" sz="2000" cap="none" dirty="0"/>
              <a:t> API (zejména Web API </a:t>
            </a:r>
            <a:r>
              <a:rPr lang="cs-cz" sz="2000" cap="none" dirty="0" err="1"/>
              <a:t>key</a:t>
            </a:r>
            <a:r>
              <a:rPr lang="cs-cz" sz="2000" cap="none" dirty="0"/>
              <a:t>),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Zneužití škodlivých pluginů.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Nabídka falešného turnaje,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Nabídka výhry v nevyžádané loterii,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Falešné poukázky na služby,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…</a:t>
            </a:r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Herní phishing – podrobnější vlastnosti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BgV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1441001" y="2366101"/>
            <a:ext cx="10337346" cy="2273026"/>
          </a:xfrm>
        </p:spPr>
        <p:txBody>
          <a:bodyPr/>
          <a:lstStyle/>
          <a:p>
            <a:pPr>
              <a:defRPr lang="cs-cz"/>
            </a:pPr>
            <a:r>
              <a:rPr lang="cs-cz" sz="1200" cap="none" dirty="0"/>
              <a:t>Převzato ze </a:t>
            </a:r>
            <a:r>
              <a:rPr lang="cs-cz" sz="1200" cap="none" dirty="0" err="1"/>
              <a:t>streamcommunity.com</a:t>
            </a:r>
            <a:endParaRPr lang="en-us" sz="1200" cap="none" dirty="0"/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rPr dirty="0" err="1"/>
              <a:t>Phishing</a:t>
            </a:r>
            <a:r>
              <a:rPr dirty="0"/>
              <a:t> v herním prostředí </a:t>
            </a:r>
            <a:r>
              <a:rPr lang="en-CZ" dirty="0"/>
              <a:t>–</a:t>
            </a:r>
            <a:r>
              <a:rPr dirty="0"/>
              <a:t> </a:t>
            </a:r>
            <a:r>
              <a:rPr lang="cs-CZ" dirty="0"/>
              <a:t>příklad</a:t>
            </a:r>
            <a:endParaRPr lang="en-us" cap="none" dirty="0"/>
          </a:p>
        </p:txBody>
      </p:sp>
      <p:pic>
        <p:nvPicPr>
          <p:cNvPr id="4" name="Obrázek 4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OAIAAAyBwAAvDYAAL4M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442720" y="1332956"/>
            <a:ext cx="7454900" cy="9017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N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GwAAAAAAAAMAAAABQAAAAAAAAAAAD//wAAAQAAAP//AAABAA=="/>
              </a:ext>
            </a:extLst>
          </p:cNvSpPr>
          <p:nvPr>
            <p:ph type="body" idx="14"/>
          </p:nvPr>
        </p:nvSpPr>
        <p:spPr>
          <a:xfrm>
            <a:off x="885825" y="419100"/>
            <a:ext cx="10826750" cy="619125"/>
          </a:xfrm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rPr dirty="0" err="1"/>
              <a:t>Phishing</a:t>
            </a:r>
            <a:r>
              <a:rPr dirty="0"/>
              <a:t> ve </a:t>
            </a:r>
            <a:r>
              <a:rPr lang="cs-CZ" dirty="0"/>
              <a:t>hrách</a:t>
            </a:r>
            <a:r>
              <a:rPr dirty="0"/>
              <a:t> – průzkum četnosti výskytu</a:t>
            </a:r>
          </a:p>
        </p:txBody>
      </p:sp>
      <p:sp>
        <p:nvSpPr>
          <p:cNvPr id="3" name="Zástupný symbol pro číslo snímku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GFJWi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MMmAADlCwAAAikAABAAAAAmAAAACAAAAAAwAAAAAAAAMAAAABQAAAAAAAAAAAD//wAAAQAAAP//AAABAA=="/>
              </a:ext>
            </a:extLst>
          </p:cNvSpPr>
          <p:nvPr>
            <p:ph type="sldNum" sz="quarter" idx="17"/>
          </p:nvPr>
        </p:nvSpPr>
        <p:spPr/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  <a:defRPr lang="cs-cz"/>
            </a:pPr>
            <a:fld id="{4E7BB621-6FA3-2E40-EDC3-9915F88D1BCC}" type="slidenum">
              <a:t>12</a:t>
            </a:fld>
            <a:endParaRPr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83728"/>
              </p:ext>
            </p:extLst>
          </p:nvPr>
        </p:nvGraphicFramePr>
        <p:xfrm>
          <a:off x="946150" y="2645099"/>
          <a:ext cx="10706735" cy="314579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84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8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2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1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7830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 dirty="0"/>
                        <a:t>Průzkum</a:t>
                      </a:r>
                      <a:endParaRPr lang="cs-cz" sz="3300" cap="none" dirty="0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Počet respondentů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Steam phishing zkušenost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Phishing v rámci hry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  <a:ext uri="smNativeData">
                    <pr:rowheight xmlns:pr="smNativeData" xmlns="" xmlns:p15="http://schemas.microsoft.com/office/powerpoint/2012/main" xmlns:p14="http://schemas.microsoft.com/office/powerpoint/2010/main" xmlns:mc="http://schemas.openxmlformats.org/markup-compatibility/2006" dt="1662113716" type="min" val="1678305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2400" b="0" cap="none" dirty="0"/>
                        <a:t>červen 2022</a:t>
                      </a:r>
                      <a:endParaRPr lang="cs-cz" sz="2400" b="0" cap="none" dirty="0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89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74 %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66 %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  <a:ext uri="smNativeData">
                    <pr:rowheight xmlns:pr="smNativeData" xmlns="" xmlns:p15="http://schemas.microsoft.com/office/powerpoint/2012/main" xmlns:p14="http://schemas.microsoft.com/office/powerpoint/2010/main" xmlns:mc="http://schemas.openxmlformats.org/markup-compatibility/2006" dt="1662113716" type="min" val="601980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b="1" cap="none">
                          <a:solidFill>
                            <a:srgbClr val="FFFFFF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2400" b="0" cap="none" dirty="0"/>
                        <a:t>duben</a:t>
                      </a:r>
                      <a:r>
                        <a:rPr lang="cs-cz" sz="2400" cap="none" dirty="0"/>
                        <a:t> </a:t>
                      </a:r>
                      <a:r>
                        <a:rPr lang="cs-cz" sz="2400" b="0" cap="none" dirty="0"/>
                        <a:t>2022</a:t>
                      </a: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46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/>
                        <a:t>57 %</a:t>
                      </a:r>
                      <a:endParaRPr lang="cs-cz" sz="3300" cap="none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buNone/>
                        <a:defRPr lang="cs-cz" cap="none">
                          <a:solidFill>
                            <a:srgbClr val="000000"/>
                          </a:solidFill>
                          <a:latin typeface="Arial" pitchFamily="1" charset="0"/>
                          <a:ea typeface="Arial" pitchFamily="1" charset="0"/>
                          <a:cs typeface="Arial" pitchFamily="1" charset="0"/>
                        </a:defRPr>
                      </a:pPr>
                      <a:r>
                        <a:rPr lang="cs-cz" sz="3300" cap="none" dirty="0"/>
                        <a:t>53 %</a:t>
                      </a:r>
                      <a:endParaRPr lang="cs-cz" sz="3300" cap="none" dirty="0">
                        <a:latin typeface="Times New Roman" pitchFamily="1" charset="0"/>
                        <a:ea typeface="Times New Roman" pitchFamily="1" charset="0"/>
                        <a:cs typeface="Times New Roman" pitchFamily="1" charset="0"/>
                      </a:endParaRPr>
                    </a:p>
                  </a:txBody>
                  <a:tcPr marL="188595" marR="0" marT="18859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  <a:ext uri="smNativeData">
                    <pr:rowheight xmlns:pr="smNativeData" xmlns="" xmlns:p15="http://schemas.microsoft.com/office/powerpoint/2012/main" xmlns:p14="http://schemas.microsoft.com/office/powerpoint/2010/main" xmlns:mc="http://schemas.openxmlformats.org/markup-compatibility/2006" dt="1662113716" type="min" val="601980"/>
                  </a:ext>
                </a:extLst>
              </a:tr>
            </a:tbl>
          </a:graphicData>
        </a:graphic>
      </p:graphicFrame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843C47AB-A393-08E4-55E7-383AAAB7839F}"/>
              </a:ext>
            </a:extLst>
          </p:cNvPr>
          <p:cNvSpPr txBox="1">
            <a:spLocks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DIHAAANSAAADCYAABAAAAAmAAAACAAAAAGAAAAAAAAAMAAAABQAAAAAAAAAAAD//wAAAQAAAP//AAABAA=="/>
              </a:ext>
            </a:extLst>
          </p:cNvSpPr>
          <p:nvPr/>
        </p:nvSpPr>
        <p:spPr>
          <a:xfrm>
            <a:off x="1005839" y="1169670"/>
            <a:ext cx="10706736" cy="1089660"/>
          </a:xfrm>
          <a:prstGeom prst="rect">
            <a:avLst/>
          </a:prstGeom>
        </p:spPr>
        <p:txBody>
          <a:bodyPr/>
          <a:lstStyle>
            <a:lvl1pPr marL="0" marR="0" indent="0" algn="l" defTabSz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lang="cs-cz" sz="24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685800" marR="0" indent="-228600" algn="l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1" charset="0"/>
              <a:buChar char="•"/>
              <a:tabLst/>
              <a:defRPr lang="cs-cz" sz="24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1" charset="0"/>
              <a:buChar char="•"/>
              <a:tabLst/>
              <a:defRPr lang="cs-cz" sz="24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1" charset="0"/>
              <a:buChar char="•"/>
              <a:tabLst/>
              <a:defRPr lang="cs-cz" sz="24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1" charset="0"/>
              <a:buChar char="•"/>
              <a:tabLst/>
              <a:defRPr lang="cs-cz" sz="24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  <a:lvl6pPr marL="2514600" marR="0" indent="-228600" algn="l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1" charset="0"/>
              <a:buChar char="•"/>
              <a:tabLst/>
              <a:defRPr lang="cs-cz" sz="18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6pPr>
            <a:lvl7pPr marL="2971800" marR="0" indent="-228600" algn="l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1" charset="0"/>
              <a:buChar char="•"/>
              <a:tabLst/>
              <a:defRPr lang="cs-cz" sz="18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7pPr>
            <a:lvl8pPr marL="3429000" marR="0" indent="-228600" algn="l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1" charset="0"/>
              <a:buChar char="•"/>
              <a:tabLst/>
              <a:defRPr lang="cs-cz" sz="18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8pPr>
            <a:lvl9pPr marL="3886200" marR="0" indent="-228600" algn="l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1" charset="0"/>
              <a:buChar char="•"/>
              <a:tabLst/>
              <a:defRPr lang="cs-cz" sz="1800" b="0" i="0" u="none" strike="noStrike" kern="1" cap="none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9pPr>
          </a:lstStyle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dirty="0"/>
              <a:t>Průzkum mezi studenty-hráči (červen – </a:t>
            </a:r>
            <a:r>
              <a:rPr lang="cs-CZ" dirty="0" err="1"/>
              <a:t>SR+Albánie</a:t>
            </a:r>
            <a:r>
              <a:rPr lang="cs-CZ" dirty="0"/>
              <a:t>, duben – Brno),</a:t>
            </a:r>
          </a:p>
          <a:p>
            <a:pPr marL="1028700" lvl="1" indent="-342900">
              <a:defRPr lang="cs-cz"/>
            </a:pPr>
            <a:r>
              <a:rPr lang="cs-CZ" dirty="0"/>
              <a:t>Oslovení uživatelů komunitních služeb pro hráče.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dirty="0"/>
              <a:t>3 otázky (2 viz tabulka, poslední otázka: nejčastější hra s </a:t>
            </a:r>
            <a:r>
              <a:rPr lang="cs-CZ" dirty="0" err="1"/>
              <a:t>phishingem</a:t>
            </a:r>
            <a:r>
              <a:rPr lang="cs-CZ" dirty="0"/>
              <a:t>).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Y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rPr lang="cs-CZ" dirty="0"/>
              <a:t>Prevence</a:t>
            </a:r>
            <a:r>
              <a:rPr dirty="0"/>
              <a:t> </a:t>
            </a:r>
            <a:r>
              <a:rPr lang="cs-CZ" dirty="0" err="1"/>
              <a:t>phishingu</a:t>
            </a:r>
            <a:endParaRPr dirty="0"/>
          </a:p>
        </p:txBody>
      </p:sp>
      <p:sp>
        <p:nvSpPr>
          <p:cNvPr id="4" name="Zástupný symbol pro číslo snímku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C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MMmAADlCwAAAikAABAAAAAmAAAACAAAAAAAAAAAAAAAMAAAABQAAAAAAAAAAAD//wAAAQAAAP//AAABAA=="/>
              </a:ext>
            </a:extLst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 lang="cs-cz"/>
            </a:pPr>
            <a:fld id="{641235D8-9689-47C3-C7AA-60967BE43135}" type="slidenum">
              <a:t>13</a:t>
            </a:fld>
            <a:endParaRPr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0C0DCB7-D2AD-2DB1-735C-04149FF4B487}"/>
              </a:ext>
            </a:extLst>
          </p:cNvPr>
          <p:cNvSpPr txBox="1"/>
          <p:nvPr/>
        </p:nvSpPr>
        <p:spPr>
          <a:xfrm>
            <a:off x="566057" y="1251855"/>
            <a:ext cx="11255829" cy="387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Eliminace zdrojů: prakticky nemožná.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Omezení doručování: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Spolu s eliminací spamu (detekce, filtrování, …).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Obtížné zacílení výlučně na </a:t>
            </a:r>
            <a:r>
              <a:rPr lang="cs-CZ" sz="2400" dirty="0" err="1"/>
              <a:t>phishing</a:t>
            </a:r>
            <a:r>
              <a:rPr lang="cs-CZ" sz="2400" dirty="0"/>
              <a:t>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Prevence na straně příjemců: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Neklikat na odkazy.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Nutné mít uživatele proškolené.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5715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Y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Začlenění výzkumu v oblasti bezpečnosti do výuky</a:t>
            </a:r>
          </a:p>
        </p:txBody>
      </p:sp>
      <p:sp>
        <p:nvSpPr>
          <p:cNvPr id="4" name="Zástupný symbol pro číslo snímku 3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tNcRYxMAAAAlAAAAEgAAAA0AAAAAAAAAAAAAAAAAAAAAAAAAAAAAAAAC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MMmAADlCwAAAikAABAAAAAmAAAACAAAAAAAAAAAAAAAMAAAABQAAAAAAAAAAAD//wAAAQAAAP//AAABAA=="/>
              </a:ext>
            </a:extLst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 lang="cs-cz"/>
            </a:pPr>
            <a:fld id="{641235D8-9689-47C3-C7AA-60967BE43135}" type="slidenum">
              <a:t>14</a:t>
            </a:fld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0C0DCB7-D2AD-2DB1-735C-04149FF4B487}"/>
                  </a:ext>
                </a:extLst>
              </p:cNvPr>
              <p:cNvSpPr txBox="1"/>
              <p:nvPr/>
            </p:nvSpPr>
            <p:spPr>
              <a:xfrm>
                <a:off x="566057" y="1251855"/>
                <a:ext cx="11255829" cy="3973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Povědomí o principech IT bezpečnosti by měl mít každý uživatel: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tím spíše absolvent VŠ v informatických oborech.</a:t>
                </a:r>
              </a:p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Přesto se studenti často chovají na internetu „nebezpečně“: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Slabé zabezpečení účtů (slabá hesla, absence MFA),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Ledabylé sdílení dat, 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Podceňování hodnoty vlastních digitálních aktiv (cena za obnovu),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cs-CZ" sz="2000" dirty="0"/>
                  <a:t> riziko pro IT aktiva univerzit.</a:t>
                </a:r>
              </a:p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Klasická školení jsou pro studenty málo účinná:</a:t>
                </a:r>
              </a:p>
              <a:p>
                <a:pPr marL="8001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Slabý zájem (účast),</a:t>
                </a:r>
              </a:p>
              <a:p>
                <a:pPr marL="8001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000" dirty="0"/>
                  <a:t>Nízká motivace (kredity) i mezi účastníky.</a:t>
                </a:r>
              </a:p>
            </p:txBody>
          </p:sp>
        </mc:Choice>
        <mc:Fallback xmlns="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0C0DCB7-D2AD-2DB1-735C-04149FF4B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7" y="1251855"/>
                <a:ext cx="11255829" cy="3973332"/>
              </a:xfrm>
              <a:prstGeom prst="rect">
                <a:avLst/>
              </a:prstGeom>
              <a:blipFill>
                <a:blip r:embed="rId2"/>
                <a:stretch>
                  <a:fillRect l="-789" t="-318" b="-1911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001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Y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rPr lang="cs-CZ" dirty="0"/>
              <a:t>IT b</a:t>
            </a:r>
            <a:r>
              <a:rPr dirty="0"/>
              <a:t>ezpečnost</a:t>
            </a:r>
            <a:r>
              <a:rPr lang="cs-CZ" dirty="0"/>
              <a:t> ve výuce</a:t>
            </a:r>
            <a:endParaRPr dirty="0"/>
          </a:p>
        </p:txBody>
      </p:sp>
      <p:sp>
        <p:nvSpPr>
          <p:cNvPr id="4" name="Zástupný symbol pro číslo snímku 3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tNcRYxMAAAAlAAAAEgAAAA0AAAAAAAAAAAAAAAAAAAAAAAAAAAAAAAAC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MMmAADlCwAAAikAABAAAAAmAAAACAAAAAAAAAAAAAAAMAAAABQAAAAAAAAAAAD//wAAAQAAAP//AAABAA=="/>
              </a:ext>
            </a:extLst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 lang="cs-cz"/>
            </a:pPr>
            <a:fld id="{641235D8-9689-47C3-C7AA-60967BE43135}" type="slidenum">
              <a:t>15</a:t>
            </a:fld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0C0DCB7-D2AD-2DB1-735C-04149FF4B487}"/>
                  </a:ext>
                </a:extLst>
              </p:cNvPr>
              <p:cNvSpPr txBox="1"/>
              <p:nvPr/>
            </p:nvSpPr>
            <p:spPr>
              <a:xfrm>
                <a:off x="566057" y="1251855"/>
                <a:ext cx="11255829" cy="4758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>
                    <a:ea typeface="Cambria Math" panose="02040503050406030204" pitchFamily="18" charset="0"/>
                  </a:rPr>
                  <a:t>Možné řešení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cs-CZ" sz="2400" dirty="0"/>
                  <a:t>témata BP+DP zaměřená na aplikace bezpečnostních technik: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Včetně průzkumů / anket o aspektech využívání bezpečnostních nástrojů.</a:t>
                </a:r>
              </a:p>
              <a:p>
                <a:pPr marL="10287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Působí jak na autory anket, tak nepřímo i na respondenty.</a:t>
                </a:r>
              </a:p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Jak oslovit studeny neinformatických oborů?</a:t>
                </a:r>
              </a:p>
              <a:p>
                <a:pPr marL="8001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Integrovat bezpečnostní osvětu do výuky jiných předmětů:</a:t>
                </a:r>
              </a:p>
              <a:p>
                <a:pPr marL="1257300" lvl="2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Kdo to </a:t>
                </a:r>
                <a:r>
                  <a:rPr lang="cs-CZ" sz="2400"/>
                  <a:t>bude učit?</a:t>
                </a:r>
                <a:endParaRPr lang="cs-CZ" sz="2400" dirty="0"/>
              </a:p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Neformální osvěta je pro většinu studentů efektivnější než klasické školení.</a:t>
                </a:r>
              </a:p>
              <a:p>
                <a:pPr marL="800100" lvl="1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cs-CZ" sz="2400" dirty="0"/>
                  <a:t>Taktéž pro zaměstnance.</a:t>
                </a:r>
              </a:p>
              <a:p>
                <a:pPr marL="342900" indent="-342900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endParaRPr lang="cs-CZ" sz="2400" dirty="0"/>
              </a:p>
              <a:p>
                <a:pPr marL="571500" indent="-342900">
                  <a:buFont typeface="Arial" panose="020B0604020202020204" pitchFamily="34" charset="0"/>
                  <a:buChar char="•"/>
                </a:pPr>
                <a:endParaRPr lang="cs-CZ" sz="2400" dirty="0"/>
              </a:p>
              <a:p>
                <a:pPr marL="571500" indent="-342900">
                  <a:buFont typeface="Arial" panose="020B0604020202020204" pitchFamily="34" charset="0"/>
                  <a:buChar char="•"/>
                </a:pPr>
                <a:endParaRPr lang="cs-CZ" sz="2000" dirty="0"/>
              </a:p>
            </p:txBody>
          </p:sp>
        </mc:Choice>
        <mc:Fallback xmlns="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D0C0DCB7-D2AD-2DB1-735C-04149FF4B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7" y="1251855"/>
                <a:ext cx="11255829" cy="4758226"/>
              </a:xfrm>
              <a:prstGeom prst="rect">
                <a:avLst/>
              </a:prstGeom>
              <a:blipFill>
                <a:blip r:embed="rId2"/>
                <a:stretch>
                  <a:fillRect l="-789" t="-266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317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 err="1"/>
              <a:t>Phishing</a:t>
            </a:r>
            <a:r>
              <a:rPr dirty="0"/>
              <a:t> je závažným rizikem i v herních prostředích.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lang="cs-CZ" dirty="0"/>
              <a:t>Je častý,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lang="cs-CZ" dirty="0"/>
              <a:t>Není snadné ho odhalit,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lang="cs-CZ" dirty="0"/>
              <a:t>Může způsobit finanční škodu.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dirty="0"/>
              <a:t>Čím méně o odesílateli víme (slabší autentizace), tím větší je riziko: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Je žádoucí větší opatrnost.</a:t>
            </a:r>
            <a:endParaRPr lang="cs-CZ" dirty="0"/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dirty="0"/>
              <a:t>Je žádoucí bezpečnostní školení integrovat do výuky</a:t>
            </a:r>
          </a:p>
          <a:p>
            <a:pPr marL="1028700" lvl="1" indent="-342900">
              <a:defRPr lang="cs-cz"/>
            </a:pPr>
            <a:r>
              <a:rPr lang="cs-CZ" dirty="0"/>
              <a:t>Ne jako samostatný předmět či školení (nízká účinnost).</a:t>
            </a:r>
          </a:p>
          <a:p>
            <a:pPr marL="1028700" lvl="1" indent="-342900">
              <a:defRPr lang="cs-cz"/>
            </a:pPr>
            <a:r>
              <a:rPr lang="cs-CZ" dirty="0"/>
              <a:t>Osvědčují se nepřímé cesty,</a:t>
            </a:r>
          </a:p>
          <a:p>
            <a:pPr marL="1028700" lvl="1" indent="-342900">
              <a:defRPr lang="cs-cz"/>
            </a:pPr>
            <a:r>
              <a:rPr lang="cs-CZ" dirty="0"/>
              <a:t>Jak oslovit zaměstnance?</a:t>
            </a:r>
            <a:endParaRPr dirty="0"/>
          </a:p>
        </p:txBody>
      </p:sp>
      <p:sp>
        <p:nvSpPr>
          <p:cNvPr id="3" name="Zástupný text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Závěr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t>Motivace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Phishing – úvod (e-mail, nové kanály)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Herní prostředí – aktuání stav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Phishing v herním prostředí – hlavní rysy, odlišnosti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Herní phishing - průzkum výskytu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Integrace bezpečnostního výzkumu do výuky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endParaRPr/>
          </a:p>
          <a:p>
            <a:pPr marL="342900" indent="-342900">
              <a:buFont typeface="Arial" pitchFamily="1" charset="0"/>
              <a:buChar char="•"/>
              <a:defRPr lang="cs-cz"/>
            </a:pPr>
            <a:endParaRPr/>
          </a:p>
        </p:txBody>
      </p:sp>
      <p:sp>
        <p:nvSpPr>
          <p:cNvPr id="3" name="Zástupný text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Obsah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DIHAABhIAAAbw8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4377690" cy="1339215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sz="2800" cap="none"/>
              <a:t>Nejčastější forma: </a:t>
            </a:r>
          </a:p>
          <a:p>
            <a:pPr lvl="1" indent="0">
              <a:buNone/>
              <a:defRPr lang="cs-cz"/>
            </a:pPr>
            <a:r>
              <a:t>e-mailová zpráva</a:t>
            </a:r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Phishing</a:t>
            </a:r>
            <a:endParaRPr lang="en-us" cap="none"/>
          </a:p>
        </p:txBody>
      </p:sp>
      <p:pic>
        <p:nvPicPr>
          <p:cNvPr id="4" name="Obrázek 4" descr="Obsah obrázku text&#10;&#10;Popis byl vytvořen automaticky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tNcRYxMAAAAlAAAAEQAAAC0AAAAAkAAAAEgAAACQAAAAS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AcAAAA4AAAAAAAAAAAAAAAAAAAA////AAAAAAAAAAAAAAAAAAAAAAAAAAAAAAAAAAAAAABkAAAAZAAAAAAAAAAjAAAABAAAAGQAAAAXAAAAFAAAAAAAAAAAAAAA/38AAP9/AAAAAAAACQAAAAQAAAAABj68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M6XAAX///8BAAAAAAAAAAAAAAAAAAAAAAAAAAAAAAAAAAAAAAAAAAAAAAACf39/AH9/fwPMzMwAwMD/AH9/fwAAAAAAAAAAAAAAAAD///8AAAAAACEAAAAYAAAAFAAAALUkAAAAAAAA7EoAADAq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5967095" y="0"/>
            <a:ext cx="6212205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Text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ZA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fxgAADQoAABdIwAAtSoAABAAAAAmAAAACAAAAP//////////MAAAABQAAAAAAAAAAAD//wAAAQAAAP//AAABAA=="/>
              </a:ext>
            </a:extLst>
          </p:cNvSpPr>
          <p:nvPr/>
        </p:nvSpPr>
        <p:spPr>
          <a:xfrm>
            <a:off x="3982085" y="6535420"/>
            <a:ext cx="1766570" cy="4070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/>
          <a:lstStyle/>
          <a:p>
            <a:pPr marL="0" indent="0">
              <a:spcBef>
                <a:spcPts val="1000"/>
              </a:spcBef>
              <a:buNone/>
              <a:defRPr lang="cs-cz" sz="1200" cap="none"/>
            </a:pPr>
            <a:r>
              <a:t>Příklad převzat z hoax.cz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5" grpId="0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tNcRYwIAAAAFAAAA/f///wEAAAABAAAAAAAAAAAAAAAAAAAAAAAAAAcAAAD9////AQAAAAEAAAAAAAAAAAAAAAAAAAAAAAAA"/>
      </p:ext>
    </p:ext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ext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1FRF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Dlouhodobé sledování vývoje útoků (např. na </a:t>
            </a:r>
            <a:r>
              <a:rPr dirty="0" err="1"/>
              <a:t>honeypotech</a:t>
            </a:r>
            <a:r>
              <a:rPr dirty="0"/>
              <a:t>):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Zřejmá tendence k nárůstu útoků na uživatele (počet i důmyslnost).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 err="1"/>
              <a:t>Phishing</a:t>
            </a:r>
            <a:r>
              <a:rPr dirty="0"/>
              <a:t> je jednou z forem útoků na uživatele.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Často je součástí větších útoků (na organizace různé velikosti).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Uživatele je třeba informovat, odkud může </a:t>
            </a:r>
            <a:r>
              <a:rPr dirty="0" err="1"/>
              <a:t>phishingová</a:t>
            </a:r>
            <a:r>
              <a:rPr dirty="0"/>
              <a:t> hrozba přijít.</a:t>
            </a:r>
          </a:p>
          <a:p>
            <a:pPr marL="1028700" lvl="1" indent="-342900">
              <a:defRPr lang="cs-cz"/>
            </a:pPr>
            <a:r>
              <a:rPr lang="cs-CZ" sz="2000" dirty="0"/>
              <a:t>Různé typy zpráv (nejen e-mail).</a:t>
            </a:r>
            <a:endParaRPr lang="cs-cz" sz="2000" cap="none" dirty="0"/>
          </a:p>
        </p:txBody>
      </p:sp>
      <p:sp>
        <p:nvSpPr>
          <p:cNvPr id="3" name="SlideText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rPr dirty="0"/>
              <a:t>Analýza </a:t>
            </a:r>
            <a:r>
              <a:rPr dirty="0" err="1"/>
              <a:t>phishingu</a:t>
            </a:r>
            <a:r>
              <a:rPr dirty="0"/>
              <a:t> </a:t>
            </a:r>
            <a:r>
              <a:rPr lang="cs-CZ" dirty="0"/>
              <a:t>–</a:t>
            </a:r>
            <a:r>
              <a:rPr dirty="0"/>
              <a:t> motivace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DIHAAANSAAADCYAAA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Útočníci stále hledají nové cesty, jak proniknout k příjemcům (potenciálním obětem):</a:t>
            </a:r>
          </a:p>
          <a:p>
            <a:pPr marL="1028700" lvl="1" indent="-342900">
              <a:defRPr lang="cs-cz"/>
            </a:pPr>
            <a:r>
              <a:rPr dirty="0"/>
              <a:t>SMS zprávy,</a:t>
            </a:r>
          </a:p>
          <a:p>
            <a:pPr marL="1485900" lvl="2" indent="-342900">
              <a:defRPr lang="cs-cz"/>
            </a:pPr>
            <a:r>
              <a:rPr lang="cs-cz" sz="2000" cap="none" dirty="0"/>
              <a:t>Nejsou zdarma</a:t>
            </a:r>
            <a:r>
              <a:rPr lang="cs-cz" sz="2000" cap="none" dirty="0">
                <a:latin typeface="Wingdings" charset="2"/>
                <a:ea typeface="Arial" pitchFamily="1" charset="0"/>
                <a:cs typeface="Arial" pitchFamily="1" charset="0"/>
              </a:rPr>
              <a:t></a:t>
            </a:r>
            <a:endParaRPr lang="cs-cz" sz="2000" cap="none" dirty="0"/>
          </a:p>
          <a:p>
            <a:pPr marL="1485900" lvl="2" indent="-342900">
              <a:defRPr lang="cs-cz"/>
            </a:pPr>
            <a:r>
              <a:rPr lang="cs-cz" sz="2000" cap="none" dirty="0"/>
              <a:t>Přesto se občas používají.</a:t>
            </a:r>
          </a:p>
          <a:p>
            <a:pPr marL="1028700" lvl="1" indent="-342900">
              <a:defRPr lang="cs-cz"/>
            </a:pPr>
            <a:r>
              <a:rPr dirty="0"/>
              <a:t>Uzavřené </a:t>
            </a:r>
            <a:r>
              <a:rPr dirty="0" err="1"/>
              <a:t>messaginové</a:t>
            </a:r>
            <a:r>
              <a:rPr dirty="0"/>
              <a:t> služby:</a:t>
            </a:r>
          </a:p>
          <a:p>
            <a:pPr marL="1485900" lvl="2" indent="-342900">
              <a:defRPr lang="cs-cz"/>
            </a:pPr>
            <a:r>
              <a:rPr lang="cs-cz" sz="2000" cap="none" dirty="0"/>
              <a:t>Viber, </a:t>
            </a:r>
            <a:r>
              <a:rPr lang="cs-cz" sz="2000" cap="none" dirty="0" err="1"/>
              <a:t>Fb</a:t>
            </a:r>
            <a:r>
              <a:rPr lang="cs-cz" sz="2000" cap="none" dirty="0"/>
              <a:t> </a:t>
            </a:r>
            <a:r>
              <a:rPr lang="cs-cz" sz="2000" cap="none" dirty="0" err="1"/>
              <a:t>Messanger</a:t>
            </a:r>
            <a:r>
              <a:rPr lang="cs-cz" sz="2000" cap="none" dirty="0"/>
              <a:t>, Skype, …</a:t>
            </a:r>
          </a:p>
          <a:p>
            <a:pPr marL="1485900" lvl="2" indent="-342900">
              <a:defRPr lang="cs-cz"/>
            </a:pPr>
            <a:r>
              <a:rPr lang="cs-cz" sz="2000" cap="none" dirty="0"/>
              <a:t>Nutno obejít autentizaci odesílatele.</a:t>
            </a:r>
            <a:endParaRPr lang="cs-CZ" sz="2000" cap="none" dirty="0"/>
          </a:p>
          <a:p>
            <a:pPr marL="1028700" lvl="1" indent="-342900">
              <a:defRPr lang="cs-cz"/>
            </a:pPr>
            <a:r>
              <a:rPr lang="cs-CZ" dirty="0"/>
              <a:t>Hlasový </a:t>
            </a:r>
            <a:r>
              <a:rPr lang="cs-CZ" dirty="0" err="1"/>
              <a:t>phishing</a:t>
            </a:r>
            <a:r>
              <a:rPr lang="cs-CZ" dirty="0"/>
              <a:t> – </a:t>
            </a:r>
            <a:r>
              <a:rPr lang="cs-CZ" dirty="0" err="1"/>
              <a:t>vishing</a:t>
            </a:r>
            <a:r>
              <a:rPr lang="cs-CZ" dirty="0"/>
              <a:t>.</a:t>
            </a:r>
            <a:endParaRPr dirty="0"/>
          </a:p>
          <a:p>
            <a:pPr marL="1028700" lvl="1" indent="-342900">
              <a:defRPr lang="cs-cz"/>
            </a:pPr>
            <a:r>
              <a:rPr dirty="0"/>
              <a:t>Herní prostředí:</a:t>
            </a:r>
          </a:p>
          <a:p>
            <a:pPr marL="1485900" lvl="2" indent="-342900">
              <a:defRPr lang="cs-cz"/>
            </a:pPr>
            <a:r>
              <a:rPr lang="cs-CZ" sz="2000" cap="none" dirty="0"/>
              <a:t>Nové prostředí, slibné pro útočníky.</a:t>
            </a:r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zpcABf///wEAAAAAAAAAAAAAAAAAAAAAAAAAAAAAAAAAAAAAAAAAAAAAAAJ/f38Af39/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Phishing – další kanály</a:t>
            </a:r>
            <a:endParaRPr lang="en-us" cap="non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tNcRYwwAAAAFAAAAAAAAAAEAAAABAAAAAAAAAAAAAAAAAAAAAAAAAAkAAAABAAAAAQAAAAEAAAAAAAAAAAAAAAAAAAAAAAAACwAAAAIAAAABAAAAAQAAAAAAAAAAAAAAAAAAAAAAAAANAAAAAwAAAAEAAAABAAAAAAAAAAAAAAAAAAAAAAAAABEAAAAEAAAAAQAAAAEAAAAAAAAAAAAAAAAAAAAAAAAAEwAAAAUAAAABAAAAAQAAAAAAAAAAAAAAAAAAAAAAAAAVAAAABgAAAAEAAAABAAAAAAAAAAAAAAAAAAAAAAAAABkAAAAHAAAAAQAAAAEAAAAAAAAAAAAAAAAAAAAAAAAAGwAAAAgAAAABAAAAAQAAAAAAAAAAAAAAAAAAAAAAAAAdAAAACQAAAAEAAAABAAAAAAAAAAAAAAAAAAAAAAAAAB8AAAAKAAAAAQAAAAEAAAAAAAAAAAAAAAAAAAAAAAAAIQAAAAsAAAABAAAAAQAAAAAAAAAAAAAAAAAAAAAAAAA="/>
      </p:ext>
    </p:ext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sz="2800" cap="none" dirty="0"/>
              <a:t>Dříve roztříštěná: 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Každá hra běží jako samostatná aplikace.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Obvykle bez možnosti zasílat zprávy.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Pro </a:t>
            </a:r>
            <a:r>
              <a:rPr lang="cs-CZ" dirty="0"/>
              <a:t>útočníky (</a:t>
            </a:r>
            <a:r>
              <a:rPr dirty="0"/>
              <a:t>spam</a:t>
            </a:r>
            <a:r>
              <a:rPr lang="cs-CZ" dirty="0"/>
              <a:t>, </a:t>
            </a:r>
            <a:r>
              <a:rPr dirty="0" err="1"/>
              <a:t>phishing</a:t>
            </a:r>
            <a:r>
              <a:rPr lang="cs-CZ" dirty="0"/>
              <a:t>)</a:t>
            </a:r>
            <a:r>
              <a:rPr dirty="0"/>
              <a:t> není lákavé.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lang="cs-cz" sz="2800" cap="none" dirty="0"/>
              <a:t>Nověji: vznik společných herních prostředí: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Nejdříve na proprietárním hardware (Nintendo, Xbox, ..).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Odtud expandovaly na další platformy (zejména Windows, www):</a:t>
            </a:r>
          </a:p>
          <a:p>
            <a:pPr marL="1485900" lvl="2" indent="-342900">
              <a:defRPr lang="cs-cz"/>
            </a:pPr>
            <a:r>
              <a:rPr dirty="0"/>
              <a:t>např. </a:t>
            </a:r>
            <a:r>
              <a:rPr dirty="0" err="1"/>
              <a:t>Twitch</a:t>
            </a:r>
            <a:r>
              <a:rPr dirty="0"/>
              <a:t>, </a:t>
            </a:r>
            <a:r>
              <a:rPr dirty="0" err="1"/>
              <a:t>Steam</a:t>
            </a:r>
            <a:r>
              <a:rPr dirty="0"/>
              <a:t>.</a:t>
            </a:r>
          </a:p>
          <a:p>
            <a:pPr marL="1028700" lvl="1" indent="-342900">
              <a:buFont typeface="Arial" pitchFamily="1" charset="0"/>
              <a:buChar char="•"/>
              <a:defRPr lang="cs-cz"/>
            </a:pPr>
            <a:r>
              <a:rPr dirty="0"/>
              <a:t>Nyní jde o univerzální běhová prostředí s řadou služeb:</a:t>
            </a:r>
          </a:p>
          <a:p>
            <a:pPr marL="1485900" lvl="2" indent="-342900">
              <a:defRPr lang="cs-cz"/>
            </a:pPr>
            <a:r>
              <a:rPr lang="cs-CZ" dirty="0"/>
              <a:t>P</a:t>
            </a:r>
            <a:r>
              <a:rPr dirty="0"/>
              <a:t>rodej a pronájem her, zasílání zpráv</a:t>
            </a:r>
            <a:r>
              <a:rPr lang="cs-CZ" dirty="0"/>
              <a:t>, ..</a:t>
            </a:r>
            <a:r>
              <a:rPr dirty="0"/>
              <a:t>.</a:t>
            </a:r>
          </a:p>
          <a:p>
            <a:pPr marL="1485900" lvl="2" indent="-342900">
              <a:defRPr lang="cs-cz"/>
            </a:pPr>
            <a:r>
              <a:rPr lang="cs-CZ" dirty="0"/>
              <a:t>A</a:t>
            </a:r>
            <a:r>
              <a:rPr dirty="0"/>
              <a:t>traktivní prostředí pro spam a zejména </a:t>
            </a:r>
            <a:r>
              <a:rPr dirty="0" err="1"/>
              <a:t>phishing</a:t>
            </a:r>
            <a:r>
              <a:rPr dirty="0"/>
              <a:t>.</a:t>
            </a:r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Herní prostředí</a:t>
            </a:r>
            <a:endParaRPr lang="en-us" cap="non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tNcRYwsAAAAFAAAAAAAAAAEAAAABAAAAAAAAAAAAAAAAAAAAAAAAAAkAAAABAAAAAQAAAAEAAAAAAAAAAAAAAAAAAAAAAAAADQAAAAIAAAABAAAAAQAAAAAAAAAAAAAAAAAAAAAAAAARAAAAAwAAAAEAAAABAAAAAAAAAAAAAAAAAAAAAAAAABUAAAAEAAAAAQAAAAEAAAAAAAAAAAAAAAAAAAAAAAAAGQAAAAUAAAABAAAAAQAAAAAAAAAAAAAAAAAAAAAAAAAdAAAABgAAAAEAAAABAAAAAAAAAAAAAAAAAAAAAAAAAB8AAAAHAAAAAQAAAAEAAAAAAAAAAAAAAAAAAAAAAAAAIwAAAAgAAAABAAAAAQAAAAAAAAAAAAAAAAAAAAAAAAAlAAAACQAAAAEAAAABAAAAAAAAAAAAAAAAAAAAAAAAACcAAAAKAAAAAQAAAAEAAAAAAAAAAAAAAAAAAAAAAAAA"/>
      </p:ext>
    </p:ext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C624149-90D1-E837-F11B-23AD8E0DE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defRPr lang="cs-cz"/>
            </a:pPr>
            <a:r>
              <a:rPr lang="cs-CZ" dirty="0"/>
              <a:t>Spam a </a:t>
            </a:r>
            <a:r>
              <a:rPr lang="cs-CZ" dirty="0" err="1"/>
              <a:t>phishing</a:t>
            </a:r>
            <a:r>
              <a:rPr lang="cs-CZ" dirty="0"/>
              <a:t> – 2 základní požadavky: </a:t>
            </a:r>
          </a:p>
          <a:p>
            <a:pPr marL="1028700" lvl="1" indent="-342900">
              <a:buFont typeface="Arial" panose="020B0604020202020204" pitchFamily="34" charset="0"/>
              <a:buChar char="•"/>
              <a:defRPr lang="cs-cz"/>
            </a:pPr>
            <a:r>
              <a:rPr lang="cs-CZ" dirty="0"/>
              <a:t>Slabá autentizace odesílatele,</a:t>
            </a:r>
          </a:p>
          <a:p>
            <a:pPr marL="1028700" lvl="1" indent="-342900">
              <a:buFont typeface="Arial" panose="020B0604020202020204" pitchFamily="34" charset="0"/>
              <a:buChar char="•"/>
              <a:defRPr lang="cs-cz"/>
            </a:pPr>
            <a:r>
              <a:rPr lang="cs-CZ" dirty="0"/>
              <a:t>Nízké náklady na doručení zprávy.</a:t>
            </a:r>
          </a:p>
          <a:p>
            <a:pPr marL="342900" indent="-342900">
              <a:buFont typeface="Arial" panose="020B0604020202020204" pitchFamily="34" charset="0"/>
              <a:buChar char="•"/>
              <a:defRPr lang="cs-cz"/>
            </a:pPr>
            <a:r>
              <a:rPr lang="cs-cz" dirty="0"/>
              <a:t>Výhoda </a:t>
            </a:r>
            <a:r>
              <a:rPr lang="cs-CZ" dirty="0"/>
              <a:t>herních prostředí (</a:t>
            </a:r>
            <a:r>
              <a:rPr lang="cs-cz" dirty="0"/>
              <a:t>pro útočníky</a:t>
            </a:r>
            <a:r>
              <a:rPr lang="cs-CZ" dirty="0"/>
              <a:t>)</a:t>
            </a:r>
            <a:r>
              <a:rPr lang="cs-cz" dirty="0"/>
              <a:t>:</a:t>
            </a:r>
          </a:p>
          <a:p>
            <a:pPr marL="1028700" lvl="1" indent="-342900">
              <a:defRPr lang="cs-cz"/>
            </a:pPr>
            <a:r>
              <a:rPr lang="cs-CZ" dirty="0"/>
              <a:t>A</a:t>
            </a:r>
            <a:r>
              <a:rPr lang="cs-cz" dirty="0"/>
              <a:t>utentizace</a:t>
            </a:r>
            <a:r>
              <a:rPr lang="cs-CZ" dirty="0"/>
              <a:t> odesílatele je nutná</a:t>
            </a:r>
            <a:r>
              <a:rPr lang="cs-cz" dirty="0"/>
              <a:t>, </a:t>
            </a:r>
            <a:endParaRPr lang="cs-CZ" dirty="0"/>
          </a:p>
          <a:p>
            <a:pPr marL="1485900" lvl="2" indent="-342900">
              <a:defRPr lang="cs-cz"/>
            </a:pPr>
            <a:r>
              <a:rPr lang="cs-cz" dirty="0"/>
              <a:t>ale </a:t>
            </a:r>
            <a:r>
              <a:rPr lang="cs-CZ" dirty="0"/>
              <a:t>neprozrazuje identitu (</a:t>
            </a:r>
            <a:r>
              <a:rPr lang="cs-cz" dirty="0"/>
              <a:t>přezdívk</a:t>
            </a:r>
            <a:r>
              <a:rPr lang="cs-CZ" dirty="0"/>
              <a:t>a)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5D59D1-1360-8180-2950-9E6FB41D3710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cs-CZ" dirty="0"/>
              <a:t>Herní prostředí – z hlediska útočníků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DAB3A46-CD64-0889-3AD6-521D55B0D77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 lang="cs-cz"/>
            </a:pPr>
            <a:fld id="{7D1CAAB3-FD90-495C-DEA4-0B09E4EA285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97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DIHAAANSAAADCY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885825" y="1169670"/>
            <a:ext cx="10826750" cy="501523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t>Steam: ukázka prostředí?</a:t>
            </a:r>
          </a:p>
        </p:txBody>
      </p:sp>
      <p:sp>
        <p:nvSpPr>
          <p:cNvPr id="3" name="Text Placehold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YwYAABAAAAAmAAAACAAAAAAAAAAAAAAAMAAAABQAAAAAAAAAAAD//wAAAQAAAP//AAABAA=="/>
              </a:ext>
            </a:extLst>
          </p:cNvSpPr>
          <p:nvPr>
            <p:ph type="body" idx="14"/>
          </p:nvPr>
        </p:nvSpPr>
        <p:spPr/>
        <p:txBody>
          <a:bodyPr/>
          <a:lstStyle/>
          <a:p>
            <a:pPr>
              <a:defRPr lang="cs-cz"/>
            </a:pPr>
            <a:r>
              <a:t>Phishing v herním prostředí</a:t>
            </a:r>
            <a:endParaRPr lang="en-us" cap="non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FQ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QMAAHoKAACMJAAAiw8AABAAAAAmAAAACAAAAAG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35635" y="1703070"/>
            <a:ext cx="5305425" cy="823595"/>
          </a:xfrm>
        </p:spPr>
        <p:txBody>
          <a:bodyPr/>
          <a:lstStyle>
            <a:lvl1pPr marL="0" indent="0">
              <a:buNone/>
              <a:defRPr lang="cs-cz" sz="2400" b="1" cap="none"/>
            </a:lvl1pPr>
            <a:lvl2pPr marL="457200" indent="0">
              <a:buNone/>
              <a:defRPr lang="cs-cz" sz="2000" b="1" cap="none"/>
            </a:lvl2pPr>
            <a:lvl3pPr marL="914400" indent="0">
              <a:buNone/>
              <a:defRPr lang="cs-cz" sz="1800" b="1" cap="none"/>
            </a:lvl3pPr>
            <a:lvl4pPr marL="1371600" indent="0">
              <a:buNone/>
              <a:defRPr lang="cs-cz" sz="1600" b="1" cap="none"/>
            </a:lvl4pPr>
            <a:lvl5pPr marL="1828800" indent="0">
              <a:buNone/>
              <a:defRPr lang="cs-cz" sz="1600" b="1" cap="none"/>
            </a:lvl5pPr>
            <a:lvl6pPr marL="2286000" indent="0">
              <a:buNone/>
              <a:defRPr lang="cs-cz" sz="1600" b="1" cap="none"/>
            </a:lvl6pPr>
            <a:lvl7pPr marL="2743200" indent="0">
              <a:buNone/>
              <a:defRPr lang="cs-cz" sz="1600" b="1" cap="none"/>
            </a:lvl7pPr>
            <a:lvl8pPr marL="3200400" indent="0">
              <a:buNone/>
              <a:defRPr lang="cs-cz" sz="1600" b="1" cap="none"/>
            </a:lvl8pPr>
            <a:lvl9pPr marL="3657600" indent="0">
              <a:buNone/>
              <a:defRPr lang="cs-cz" sz="1600" b="1" cap="none"/>
            </a:lvl9pPr>
          </a:lstStyle>
          <a:p>
            <a:pPr>
              <a:defRPr lang="cs-cz"/>
            </a:pPr>
            <a:r>
              <a:t>Mailový phishing</a:t>
            </a:r>
          </a:p>
        </p:txBody>
      </p:sp>
      <p:sp>
        <p:nvSpPr>
          <p:cNvPr id="3" name="Zástupný obsah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AMAAIsPAAB7JAAA3SUAABAAAAAmAAAACAAAAAEAAAAAAAAAMAAAABQAAAAAAAAAAAD//wAAAQAAAP//AAABAA=="/>
              </a:ext>
            </a:extLst>
          </p:cNvSpPr>
          <p:nvPr>
            <p:ph type="body" idx="2"/>
          </p:nvPr>
        </p:nvSpPr>
        <p:spPr>
          <a:xfrm>
            <a:off x="624840" y="2526665"/>
            <a:ext cx="5305425" cy="362839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t>Dlouhá historie (přes 25 let),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Nabídka výhody (méně časté),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Implicitní hrozba (omezený čas) – velmi časté,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t>Link: běžná webová stránka</a:t>
            </a:r>
          </a:p>
          <a:p>
            <a:pPr marL="1028700" lvl="1" indent="-342900">
              <a:defRPr lang="cs-cz"/>
            </a:pPr>
            <a:r>
              <a:rPr lang="cs-cz" sz="2000" cap="none"/>
              <a:t>URL skryté v textu mailu.</a:t>
            </a:r>
          </a:p>
          <a:p>
            <a:pPr marL="1028700" lvl="1" indent="-342900">
              <a:defRPr lang="cs-cz"/>
            </a:pPr>
            <a:endParaRPr lang="cs-cz" sz="2000" cap="none"/>
          </a:p>
          <a:p>
            <a:pPr marL="342900" indent="-342900">
              <a:buFont typeface="Arial" pitchFamily="1" charset="0"/>
              <a:buChar char="•"/>
              <a:defRPr lang="cs-cz"/>
            </a:pPr>
            <a:endParaRPr lang="cs-cz" sz="2000" cap="none"/>
          </a:p>
        </p:txBody>
      </p:sp>
      <p:sp>
        <p:nvSpPr>
          <p:cNvPr id="4" name="Zástupný text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SCYAAHoKAAClRgAAiw8AABAAAAAmAAAACAAAAAGAAAAAAAAAMAAAABQAAAAAAAAAAAD//wAAAQAAAP//AAABAA=="/>
              </a:ext>
            </a:extLst>
          </p:cNvSpPr>
          <p:nvPr>
            <p:ph type="body" idx="3"/>
          </p:nvPr>
        </p:nvSpPr>
        <p:spPr>
          <a:xfrm>
            <a:off x="6223000" y="1703070"/>
            <a:ext cx="5260975" cy="823595"/>
          </a:xfrm>
        </p:spPr>
        <p:txBody>
          <a:bodyPr/>
          <a:lstStyle>
            <a:lvl1pPr marL="0" indent="0">
              <a:buNone/>
              <a:defRPr lang="cs-cz" sz="2400" b="1" cap="none"/>
            </a:lvl1pPr>
            <a:lvl2pPr marL="457200" indent="0">
              <a:buNone/>
              <a:defRPr lang="cs-cz" sz="2000" b="1" cap="none"/>
            </a:lvl2pPr>
            <a:lvl3pPr marL="914400" indent="0">
              <a:buNone/>
              <a:defRPr lang="cs-cz" sz="1800" b="1" cap="none"/>
            </a:lvl3pPr>
            <a:lvl4pPr marL="1371600" indent="0">
              <a:buNone/>
              <a:defRPr lang="cs-cz" sz="1600" b="1" cap="none"/>
            </a:lvl4pPr>
            <a:lvl5pPr marL="1828800" indent="0">
              <a:buNone/>
              <a:defRPr lang="cs-cz" sz="1600" b="1" cap="none"/>
            </a:lvl5pPr>
            <a:lvl6pPr marL="2286000" indent="0">
              <a:buNone/>
              <a:defRPr lang="cs-cz" sz="1600" b="1" cap="none"/>
            </a:lvl6pPr>
            <a:lvl7pPr marL="2743200" indent="0">
              <a:buNone/>
              <a:defRPr lang="cs-cz" sz="1600" b="1" cap="none"/>
            </a:lvl7pPr>
            <a:lvl8pPr marL="3200400" indent="0">
              <a:buNone/>
              <a:defRPr lang="cs-cz" sz="1600" b="1" cap="none"/>
            </a:lvl8pPr>
            <a:lvl9pPr marL="3657600" indent="0">
              <a:buNone/>
              <a:defRPr lang="cs-cz" sz="1600" b="1" cap="none"/>
            </a:lvl9pPr>
          </a:lstStyle>
          <a:p>
            <a:pPr>
              <a:defRPr lang="cs-cz"/>
            </a:pPr>
            <a:r>
              <a:t>Herní phishing</a:t>
            </a:r>
          </a:p>
        </p:txBody>
      </p:sp>
      <p:sp>
        <p:nvSpPr>
          <p:cNvPr id="5" name="Zástupný text 6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wUAAJQCAAANSAAAjwkAABAAAAAmAAAACAAAAAGAAAAAAAAAMAAAABQAAAAAAAAAAAD//wAAAQAAAP//AAABAA=="/>
              </a:ext>
            </a:extLst>
          </p:cNvSpPr>
          <p:nvPr>
            <p:ph type="body" idx="14"/>
          </p:nvPr>
        </p:nvSpPr>
        <p:spPr>
          <a:xfrm>
            <a:off x="885825" y="419100"/>
            <a:ext cx="10826750" cy="1134745"/>
          </a:xfrm>
        </p:spPr>
        <p:txBody>
          <a:bodyPr/>
          <a:lstStyle>
            <a:lvl1pPr>
              <a:defRPr lang="cs-cz" sz="3200" b="1" cap="none">
                <a:solidFill>
                  <a:schemeClr val="accent4"/>
                </a:solidFill>
              </a:defRPr>
            </a:lvl1pPr>
            <a:lvl2pPr>
              <a:defRPr lang="cs-cz" cap="none"/>
            </a:lvl2pPr>
            <a:lvl3pPr>
              <a:defRPr lang="cs-cz" cap="none"/>
            </a:lvl3pPr>
            <a:lvl4pPr>
              <a:defRPr lang="cs-cz" cap="none"/>
            </a:lvl4pPr>
            <a:lvl5pPr>
              <a:defRPr lang="cs-cz" cap="none"/>
            </a:lvl5pPr>
            <a:lvl6pPr>
              <a:defRPr lang="cs-cz" cap="none"/>
            </a:lvl6pPr>
            <a:lvl7pPr>
              <a:defRPr lang="cs-cz" cap="none"/>
            </a:lvl7pPr>
            <a:lvl8pPr>
              <a:defRPr lang="cs-cz" cap="none"/>
            </a:lvl8pPr>
            <a:lvl9pPr>
              <a:defRPr lang="cs-cz" cap="none"/>
            </a:lvl9pPr>
          </a:lstStyle>
          <a:p>
            <a:pPr>
              <a:defRPr lang="cs-cz"/>
            </a:pPr>
            <a:r>
              <a:t>Phishing mailový a herní - srovnání</a:t>
            </a:r>
            <a:endParaRPr lang="en-us" cap="none"/>
          </a:p>
          <a:p>
            <a:pPr>
              <a:defRPr lang="cs-cz"/>
            </a:pPr>
            <a:endParaRPr lang="en-us" cap="none"/>
          </a:p>
        </p:txBody>
      </p:sp>
      <p:sp>
        <p:nvSpPr>
          <p:cNvPr id="6" name="Zástupný obsah 7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tNcRYxMAAAAlAAAAEgAAAA0AAAAAAAAAAAAAAAAAAAAAAAAAAAAAAAAAAAAAAAAAAAEAAABQAAAAAAAAAAAA4D8AAAAAAADgPwAAAAAAAOA/AAAAAAAA4D8AAAAAAADgPwAAAAAAAOA/AAAAAAAA4D8AAAAAAADgPwAAAAAAAOA/AAAAAAAA4D8CAAAAjAAAAAAAAAAAAAAAzpcA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B/f38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yYAAIsPAAAhSgAA3SUAABAAAAAmAAAACAAAAAEAAAAAAAAAMAAAABQAAAAAAAAAAAD//wAAAQAAAP//AAABAA=="/>
              </a:ext>
            </a:extLst>
          </p:cNvSpPr>
          <p:nvPr>
            <p:ph type="body" idx="15"/>
          </p:nvPr>
        </p:nvSpPr>
        <p:spPr>
          <a:xfrm>
            <a:off x="6240145" y="2526665"/>
            <a:ext cx="5810250" cy="3628390"/>
          </a:xfrm>
        </p:spPr>
        <p:txBody>
          <a:bodyPr/>
          <a:lstStyle/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Mladší,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„Lákavá“ nabídka (téměř vždy),</a:t>
            </a:r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Hrozby jen ojediněle</a:t>
            </a:r>
            <a:r>
              <a:rPr lang="cs-CZ" dirty="0"/>
              <a:t>.</a:t>
            </a:r>
            <a:endParaRPr dirty="0"/>
          </a:p>
          <a:p>
            <a:pPr marL="342900" indent="-342900">
              <a:buFont typeface="Arial" pitchFamily="1" charset="0"/>
              <a:buChar char="•"/>
              <a:defRPr lang="cs-cz"/>
            </a:pPr>
            <a:r>
              <a:rPr dirty="0"/>
              <a:t>Link – často vede na skutečný </a:t>
            </a:r>
            <a:r>
              <a:rPr dirty="0" err="1"/>
              <a:t>Steam</a:t>
            </a:r>
            <a:r>
              <a:rPr dirty="0"/>
              <a:t>/</a:t>
            </a:r>
            <a:r>
              <a:rPr dirty="0" err="1"/>
              <a:t>Twitch</a:t>
            </a:r>
            <a:r>
              <a:rPr dirty="0"/>
              <a:t> kanál</a:t>
            </a:r>
          </a:p>
          <a:p>
            <a:pPr marL="1028700" lvl="1" indent="-342900">
              <a:defRPr lang="cs-cz"/>
            </a:pPr>
            <a:r>
              <a:rPr lang="cs-cz" sz="2000" cap="none" dirty="0"/>
              <a:t>Též běžné webové stránky mimo </a:t>
            </a:r>
            <a:r>
              <a:rPr lang="cs-cz" sz="2000" cap="none" dirty="0" err="1"/>
              <a:t>Steam</a:t>
            </a:r>
            <a:endParaRPr lang="cs-cz" sz="2000" cap="none" dirty="0"/>
          </a:p>
          <a:p>
            <a:pPr marL="1028700" lvl="1" indent="-342900">
              <a:defRPr lang="cs-cz"/>
            </a:pPr>
            <a:r>
              <a:rPr lang="cs-cz" sz="2000" cap="none" dirty="0"/>
              <a:t>URL se zkracují se třeba pomocí </a:t>
            </a:r>
            <a:r>
              <a:rPr lang="cs-cz" sz="2000" cap="none" dirty="0" err="1"/>
              <a:t>bit.ly</a:t>
            </a:r>
            <a:endParaRPr lang="cs-cz" sz="2000" cap="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allAtOnce"/>
      <p:bldP spid="4" grpId="0" build="p"/>
      <p:bldP spid="6" grpId="0" build="allAtOnce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tNcRYw0AAAAFAAAAAAAAAAEAAAABAAAAAAAAAAAAAAAAAAAAAAAAAAkAAAAAAAAAAQAAAAEAAAAAAAAAAAAAAAAAAAAAAAAACwAAAAEAAAABAAAAAQAAAAAAAAAAAAAAAAAAAAAAAAANAAAAAgAAAAEAAAABAAAAAAAAAAAAAAAAAAAAAAAAAA8AAAADAAAAAQAAAAEAAAAAAAAAAAAAAAAAAAAAAAAAEQAAAAQAAAABAAAAAQAAAAAAAAAAAAAAAAAAAAAAAAAVAAAAAAAAAAEAAAABAAAAAAAAAAAAAAAAAAAAAAAAABkAAAAAAAAAAQAAAAEAAAAAAAAAAAAAAAAAAAAAAAAAGwAAAAEAAAABAAAAAQAAAAAAAAAAAAAAAAAAAAAAAAAdAAAAAgAAAAEAAAABAAAAAAAAAAAAAAAAAAAAAAAAAB8AAAADAAAAAQAAAAEAAAAAAAAAAAAAAAAAAAAAAAAAIQAAAAQAAAABAAAAAQAAAAAAAAAAAAAAAAAAAAAAAAAjAAAABQAAAAEAAAABAAAAAAAAAAAAAAAAAAAAAAAAAA=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78BE14"/>
        </a:dk2>
        <a:lt2>
          <a:srgbClr val="7F7F7F"/>
        </a:lt2>
        <a:accent1>
          <a:srgbClr val="CE9700"/>
        </a:accent1>
        <a:accent2>
          <a:srgbClr val="0A5028"/>
        </a:accent2>
        <a:accent3>
          <a:srgbClr val="8C0A00"/>
        </a:accent3>
        <a:accent4>
          <a:srgbClr val="0046A0"/>
        </a:accent4>
        <a:accent5>
          <a:srgbClr val="AA006E"/>
        </a:accent5>
        <a:accent6>
          <a:srgbClr val="00AAB4"/>
        </a:accent6>
        <a:hlink>
          <a:srgbClr val="7F7F7F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78BE14"/>
        </a:dk2>
        <a:lt2>
          <a:srgbClr val="7F7F7F"/>
        </a:lt2>
        <a:accent1>
          <a:srgbClr val="CE9700"/>
        </a:accent1>
        <a:accent2>
          <a:srgbClr val="0A5028"/>
        </a:accent2>
        <a:accent3>
          <a:srgbClr val="8C0A00"/>
        </a:accent3>
        <a:accent4>
          <a:srgbClr val="0046A0"/>
        </a:accent4>
        <a:accent5>
          <a:srgbClr val="AA006E"/>
        </a:accent5>
        <a:accent6>
          <a:srgbClr val="00AAB4"/>
        </a:accent6>
        <a:hlink>
          <a:srgbClr val="7F7F7F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78BE14"/>
        </a:dk2>
        <a:lt2>
          <a:srgbClr val="7F7F7F"/>
        </a:lt2>
        <a:accent1>
          <a:srgbClr val="CE9700"/>
        </a:accent1>
        <a:accent2>
          <a:srgbClr val="0A5028"/>
        </a:accent2>
        <a:accent3>
          <a:srgbClr val="8C0A00"/>
        </a:accent3>
        <a:accent4>
          <a:srgbClr val="0046A0"/>
        </a:accent4>
        <a:accent5>
          <a:srgbClr val="AA006E"/>
        </a:accent5>
        <a:accent6>
          <a:srgbClr val="00AAB4"/>
        </a:accent6>
        <a:hlink>
          <a:srgbClr val="7F7F7F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78BE14"/>
        </a:dk2>
        <a:lt2>
          <a:srgbClr val="7F7F7F"/>
        </a:lt2>
        <a:accent1>
          <a:srgbClr val="CE9700"/>
        </a:accent1>
        <a:accent2>
          <a:srgbClr val="0A5028"/>
        </a:accent2>
        <a:accent3>
          <a:srgbClr val="8C0A00"/>
        </a:accent3>
        <a:accent4>
          <a:srgbClr val="0046A0"/>
        </a:accent4>
        <a:accent5>
          <a:srgbClr val="AA006E"/>
        </a:accent5>
        <a:accent6>
          <a:srgbClr val="00AAB4"/>
        </a:accent6>
        <a:hlink>
          <a:srgbClr val="7F7F7F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848</Words>
  <Application>Microsoft Office PowerPoint</Application>
  <PresentationFormat>Širokoúhlá obrazovka</PresentationFormat>
  <Paragraphs>145</Paragraphs>
  <Slides>16</Slides>
  <Notes>0</Notes>
  <HiddenSlides>2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Cambria Math</vt:lpstr>
      <vt:lpstr>Times New Roman</vt:lpstr>
      <vt:lpstr>Wingdings</vt:lpstr>
      <vt:lpstr>Presentation</vt:lpstr>
      <vt:lpstr>Phishing v herním prostředí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Phishing in gaming</dc:title>
  <dc:subject/>
  <dc:creator>Tomáš Sochor</dc:creator>
  <cp:keywords/>
  <dc:description/>
  <cp:lastModifiedBy>Mgr. Hana Vojáčková, Ph.D.</cp:lastModifiedBy>
  <cp:revision>29</cp:revision>
  <dcterms:created xsi:type="dcterms:W3CDTF">2021-07-22T04:31:25Z</dcterms:created>
  <dcterms:modified xsi:type="dcterms:W3CDTF">2022-10-07T17:44:26Z</dcterms:modified>
</cp:coreProperties>
</file>